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53"/>
  </p:handoutMasterIdLst>
  <p:sldIdLst>
    <p:sldId id="256" r:id="rId2"/>
    <p:sldId id="257" r:id="rId3"/>
    <p:sldId id="258" r:id="rId4"/>
    <p:sldId id="294" r:id="rId5"/>
    <p:sldId id="259" r:id="rId6"/>
    <p:sldId id="260" r:id="rId7"/>
    <p:sldId id="261" r:id="rId8"/>
    <p:sldId id="293" r:id="rId9"/>
    <p:sldId id="292" r:id="rId10"/>
    <p:sldId id="262" r:id="rId11"/>
    <p:sldId id="295" r:id="rId12"/>
    <p:sldId id="289" r:id="rId13"/>
    <p:sldId id="263" r:id="rId14"/>
    <p:sldId id="291" r:id="rId15"/>
    <p:sldId id="296" r:id="rId16"/>
    <p:sldId id="264" r:id="rId17"/>
    <p:sldId id="265" r:id="rId18"/>
    <p:sldId id="297" r:id="rId19"/>
    <p:sldId id="290" r:id="rId20"/>
    <p:sldId id="298" r:id="rId21"/>
    <p:sldId id="266" r:id="rId22"/>
    <p:sldId id="267" r:id="rId23"/>
    <p:sldId id="299" r:id="rId24"/>
    <p:sldId id="268" r:id="rId25"/>
    <p:sldId id="269" r:id="rId26"/>
    <p:sldId id="270" r:id="rId27"/>
    <p:sldId id="300" r:id="rId28"/>
    <p:sldId id="301" r:id="rId29"/>
    <p:sldId id="271" r:id="rId30"/>
    <p:sldId id="302" r:id="rId31"/>
    <p:sldId id="272" r:id="rId32"/>
    <p:sldId id="274" r:id="rId33"/>
    <p:sldId id="303" r:id="rId34"/>
    <p:sldId id="275" r:id="rId35"/>
    <p:sldId id="276" r:id="rId36"/>
    <p:sldId id="277" r:id="rId37"/>
    <p:sldId id="279" r:id="rId38"/>
    <p:sldId id="304" r:id="rId39"/>
    <p:sldId id="281" r:id="rId40"/>
    <p:sldId id="305" r:id="rId41"/>
    <p:sldId id="282" r:id="rId42"/>
    <p:sldId id="306" r:id="rId43"/>
    <p:sldId id="307" r:id="rId44"/>
    <p:sldId id="283" r:id="rId45"/>
    <p:sldId id="284" r:id="rId46"/>
    <p:sldId id="285" r:id="rId47"/>
    <p:sldId id="286" r:id="rId48"/>
    <p:sldId id="287" r:id="rId49"/>
    <p:sldId id="309" r:id="rId50"/>
    <p:sldId id="288" r:id="rId51"/>
    <p:sldId id="308" r:id="rId52"/>
  </p:sldIdLst>
  <p:sldSz cx="19946938" cy="12619038"/>
  <p:notesSz cx="9144000" cy="6858000"/>
  <p:defaultTextStyle>
    <a:defPPr>
      <a:defRPr lang="en-US"/>
    </a:defPPr>
    <a:lvl1pPr marL="0" algn="l" defTabSz="1860895" rtl="0" eaLnBrk="1" latinLnBrk="0" hangingPunct="1">
      <a:defRPr sz="3700" kern="1200">
        <a:solidFill>
          <a:schemeClr val="tx1"/>
        </a:solidFill>
        <a:latin typeface="+mn-lt"/>
        <a:ea typeface="+mn-ea"/>
        <a:cs typeface="+mn-cs"/>
      </a:defRPr>
    </a:lvl1pPr>
    <a:lvl2pPr marL="930448" algn="l" defTabSz="1860895" rtl="0" eaLnBrk="1" latinLnBrk="0" hangingPunct="1">
      <a:defRPr sz="3700" kern="1200">
        <a:solidFill>
          <a:schemeClr val="tx1"/>
        </a:solidFill>
        <a:latin typeface="+mn-lt"/>
        <a:ea typeface="+mn-ea"/>
        <a:cs typeface="+mn-cs"/>
      </a:defRPr>
    </a:lvl2pPr>
    <a:lvl3pPr marL="1860895" algn="l" defTabSz="1860895" rtl="0" eaLnBrk="1" latinLnBrk="0" hangingPunct="1">
      <a:defRPr sz="3700" kern="1200">
        <a:solidFill>
          <a:schemeClr val="tx1"/>
        </a:solidFill>
        <a:latin typeface="+mn-lt"/>
        <a:ea typeface="+mn-ea"/>
        <a:cs typeface="+mn-cs"/>
      </a:defRPr>
    </a:lvl3pPr>
    <a:lvl4pPr marL="2791343" algn="l" defTabSz="1860895" rtl="0" eaLnBrk="1" latinLnBrk="0" hangingPunct="1">
      <a:defRPr sz="3700" kern="1200">
        <a:solidFill>
          <a:schemeClr val="tx1"/>
        </a:solidFill>
        <a:latin typeface="+mn-lt"/>
        <a:ea typeface="+mn-ea"/>
        <a:cs typeface="+mn-cs"/>
      </a:defRPr>
    </a:lvl4pPr>
    <a:lvl5pPr marL="3721791" algn="l" defTabSz="1860895" rtl="0" eaLnBrk="1" latinLnBrk="0" hangingPunct="1">
      <a:defRPr sz="3700" kern="1200">
        <a:solidFill>
          <a:schemeClr val="tx1"/>
        </a:solidFill>
        <a:latin typeface="+mn-lt"/>
        <a:ea typeface="+mn-ea"/>
        <a:cs typeface="+mn-cs"/>
      </a:defRPr>
    </a:lvl5pPr>
    <a:lvl6pPr marL="4652239" algn="l" defTabSz="1860895" rtl="0" eaLnBrk="1" latinLnBrk="0" hangingPunct="1">
      <a:defRPr sz="3700" kern="1200">
        <a:solidFill>
          <a:schemeClr val="tx1"/>
        </a:solidFill>
        <a:latin typeface="+mn-lt"/>
        <a:ea typeface="+mn-ea"/>
        <a:cs typeface="+mn-cs"/>
      </a:defRPr>
    </a:lvl6pPr>
    <a:lvl7pPr marL="5582686" algn="l" defTabSz="1860895" rtl="0" eaLnBrk="1" latinLnBrk="0" hangingPunct="1">
      <a:defRPr sz="3700" kern="1200">
        <a:solidFill>
          <a:schemeClr val="tx1"/>
        </a:solidFill>
        <a:latin typeface="+mn-lt"/>
        <a:ea typeface="+mn-ea"/>
        <a:cs typeface="+mn-cs"/>
      </a:defRPr>
    </a:lvl7pPr>
    <a:lvl8pPr marL="6513134" algn="l" defTabSz="1860895" rtl="0" eaLnBrk="1" latinLnBrk="0" hangingPunct="1">
      <a:defRPr sz="3700" kern="1200">
        <a:solidFill>
          <a:schemeClr val="tx1"/>
        </a:solidFill>
        <a:latin typeface="+mn-lt"/>
        <a:ea typeface="+mn-ea"/>
        <a:cs typeface="+mn-cs"/>
      </a:defRPr>
    </a:lvl8pPr>
    <a:lvl9pPr marL="7443582" algn="l" defTabSz="1860895" rtl="0" eaLnBrk="1" latinLnBrk="0" hangingPunct="1">
      <a:defRPr sz="3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>
      <p:cViewPr varScale="1">
        <p:scale>
          <a:sx n="37" d="100"/>
          <a:sy n="37" d="100"/>
        </p:scale>
        <p:origin x="-1032" y="-72"/>
      </p:cViewPr>
      <p:guideLst>
        <p:guide orient="horz" pos="3975"/>
        <p:guide pos="62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47B00-B18F-478E-A134-4D4057374E6C}" type="datetimeFigureOut">
              <a:rPr lang="fr-FR" smtClean="0"/>
              <a:pPr/>
              <a:t>09/04/2019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BAD879-85D9-42A9-BD8D-7A1B72C8414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496021" y="3920082"/>
            <a:ext cx="16954897" cy="2704914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992041" y="7150788"/>
            <a:ext cx="13962857" cy="322486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9304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8608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7913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7217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652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5826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513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4435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4/9/2019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4/9/2019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14461530" y="505348"/>
            <a:ext cx="4488061" cy="10767077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997347" y="505348"/>
            <a:ext cx="13131734" cy="10767077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4/9/2019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4/9/2019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75671" y="8108901"/>
            <a:ext cx="16954897" cy="2506281"/>
          </a:xfrm>
        </p:spPr>
        <p:txBody>
          <a:bodyPr anchor="t"/>
          <a:lstStyle>
            <a:lvl1pPr algn="l">
              <a:defRPr sz="81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75671" y="5348487"/>
            <a:ext cx="16954897" cy="2760414"/>
          </a:xfrm>
        </p:spPr>
        <p:txBody>
          <a:bodyPr anchor="b"/>
          <a:lstStyle>
            <a:lvl1pPr marL="0" indent="0">
              <a:buNone/>
              <a:defRPr sz="4100">
                <a:solidFill>
                  <a:schemeClr val="tx1">
                    <a:tint val="75000"/>
                  </a:schemeClr>
                </a:solidFill>
              </a:defRPr>
            </a:lvl1pPr>
            <a:lvl2pPr marL="930448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2pPr>
            <a:lvl3pPr marL="1860895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3pPr>
            <a:lvl4pPr marL="2791343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721791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652239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582686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513134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443582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4/9/2019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97347" y="2944443"/>
            <a:ext cx="8809898" cy="8327982"/>
          </a:xfrm>
        </p:spPr>
        <p:txBody>
          <a:bodyPr/>
          <a:lstStyle>
            <a:lvl1pPr>
              <a:defRPr sz="5700"/>
            </a:lvl1pPr>
            <a:lvl2pPr>
              <a:defRPr sz="4900"/>
            </a:lvl2pPr>
            <a:lvl3pPr>
              <a:defRPr sz="41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0139693" y="2944443"/>
            <a:ext cx="8809898" cy="8327982"/>
          </a:xfrm>
        </p:spPr>
        <p:txBody>
          <a:bodyPr/>
          <a:lstStyle>
            <a:lvl1pPr>
              <a:defRPr sz="5700"/>
            </a:lvl1pPr>
            <a:lvl2pPr>
              <a:defRPr sz="4900"/>
            </a:lvl2pPr>
            <a:lvl3pPr>
              <a:defRPr sz="41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4/9/2019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97347" y="2824679"/>
            <a:ext cx="8813362" cy="1177192"/>
          </a:xfrm>
        </p:spPr>
        <p:txBody>
          <a:bodyPr anchor="b"/>
          <a:lstStyle>
            <a:lvl1pPr marL="0" indent="0">
              <a:buNone/>
              <a:defRPr sz="4900" b="1"/>
            </a:lvl1pPr>
            <a:lvl2pPr marL="930448" indent="0">
              <a:buNone/>
              <a:defRPr sz="4100" b="1"/>
            </a:lvl2pPr>
            <a:lvl3pPr marL="1860895" indent="0">
              <a:buNone/>
              <a:defRPr sz="3700" b="1"/>
            </a:lvl3pPr>
            <a:lvl4pPr marL="2791343" indent="0">
              <a:buNone/>
              <a:defRPr sz="3300" b="1"/>
            </a:lvl4pPr>
            <a:lvl5pPr marL="3721791" indent="0">
              <a:buNone/>
              <a:defRPr sz="3300" b="1"/>
            </a:lvl5pPr>
            <a:lvl6pPr marL="4652239" indent="0">
              <a:buNone/>
              <a:defRPr sz="3300" b="1"/>
            </a:lvl6pPr>
            <a:lvl7pPr marL="5582686" indent="0">
              <a:buNone/>
              <a:defRPr sz="3300" b="1"/>
            </a:lvl7pPr>
            <a:lvl8pPr marL="6513134" indent="0">
              <a:buNone/>
              <a:defRPr sz="3300" b="1"/>
            </a:lvl8pPr>
            <a:lvl9pPr marL="7443582" indent="0">
              <a:buNone/>
              <a:defRPr sz="3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997347" y="4001871"/>
            <a:ext cx="8813362" cy="7270553"/>
          </a:xfrm>
        </p:spPr>
        <p:txBody>
          <a:bodyPr/>
          <a:lstStyle>
            <a:lvl1pPr>
              <a:defRPr sz="4900"/>
            </a:lvl1pPr>
            <a:lvl2pPr>
              <a:defRPr sz="4100"/>
            </a:lvl2pPr>
            <a:lvl3pPr>
              <a:defRPr sz="3700"/>
            </a:lvl3pPr>
            <a:lvl4pPr>
              <a:defRPr sz="3300"/>
            </a:lvl4pPr>
            <a:lvl5pPr>
              <a:defRPr sz="3300"/>
            </a:lvl5pPr>
            <a:lvl6pPr>
              <a:defRPr sz="3300"/>
            </a:lvl6pPr>
            <a:lvl7pPr>
              <a:defRPr sz="3300"/>
            </a:lvl7pPr>
            <a:lvl8pPr>
              <a:defRPr sz="3300"/>
            </a:lvl8pPr>
            <a:lvl9pPr>
              <a:defRPr sz="3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0132768" y="2824679"/>
            <a:ext cx="8816824" cy="1177192"/>
          </a:xfrm>
        </p:spPr>
        <p:txBody>
          <a:bodyPr anchor="b"/>
          <a:lstStyle>
            <a:lvl1pPr marL="0" indent="0">
              <a:buNone/>
              <a:defRPr sz="4900" b="1"/>
            </a:lvl1pPr>
            <a:lvl2pPr marL="930448" indent="0">
              <a:buNone/>
              <a:defRPr sz="4100" b="1"/>
            </a:lvl2pPr>
            <a:lvl3pPr marL="1860895" indent="0">
              <a:buNone/>
              <a:defRPr sz="3700" b="1"/>
            </a:lvl3pPr>
            <a:lvl4pPr marL="2791343" indent="0">
              <a:buNone/>
              <a:defRPr sz="3300" b="1"/>
            </a:lvl4pPr>
            <a:lvl5pPr marL="3721791" indent="0">
              <a:buNone/>
              <a:defRPr sz="3300" b="1"/>
            </a:lvl5pPr>
            <a:lvl6pPr marL="4652239" indent="0">
              <a:buNone/>
              <a:defRPr sz="3300" b="1"/>
            </a:lvl6pPr>
            <a:lvl7pPr marL="5582686" indent="0">
              <a:buNone/>
              <a:defRPr sz="3300" b="1"/>
            </a:lvl7pPr>
            <a:lvl8pPr marL="6513134" indent="0">
              <a:buNone/>
              <a:defRPr sz="3300" b="1"/>
            </a:lvl8pPr>
            <a:lvl9pPr marL="7443582" indent="0">
              <a:buNone/>
              <a:defRPr sz="3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0132768" y="4001871"/>
            <a:ext cx="8816824" cy="7270553"/>
          </a:xfrm>
        </p:spPr>
        <p:txBody>
          <a:bodyPr/>
          <a:lstStyle>
            <a:lvl1pPr>
              <a:defRPr sz="4900"/>
            </a:lvl1pPr>
            <a:lvl2pPr>
              <a:defRPr sz="4100"/>
            </a:lvl2pPr>
            <a:lvl3pPr>
              <a:defRPr sz="3700"/>
            </a:lvl3pPr>
            <a:lvl4pPr>
              <a:defRPr sz="3300"/>
            </a:lvl4pPr>
            <a:lvl5pPr>
              <a:defRPr sz="3300"/>
            </a:lvl5pPr>
            <a:lvl6pPr>
              <a:defRPr sz="3300"/>
            </a:lvl6pPr>
            <a:lvl7pPr>
              <a:defRPr sz="3300"/>
            </a:lvl7pPr>
            <a:lvl8pPr>
              <a:defRPr sz="3300"/>
            </a:lvl8pPr>
            <a:lvl9pPr>
              <a:defRPr sz="3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4/9/2019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4/9/2019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4/9/2019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8" y="502425"/>
            <a:ext cx="6562405" cy="2138226"/>
          </a:xfrm>
        </p:spPr>
        <p:txBody>
          <a:bodyPr anchor="b"/>
          <a:lstStyle>
            <a:lvl1pPr algn="l">
              <a:defRPr sz="41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798699" y="502426"/>
            <a:ext cx="11150892" cy="10769999"/>
          </a:xfrm>
        </p:spPr>
        <p:txBody>
          <a:bodyPr/>
          <a:lstStyle>
            <a:lvl1pPr>
              <a:defRPr sz="6500"/>
            </a:lvl1pPr>
            <a:lvl2pPr>
              <a:defRPr sz="5700"/>
            </a:lvl2pPr>
            <a:lvl3pPr>
              <a:defRPr sz="4900"/>
            </a:lvl3pPr>
            <a:lvl4pPr>
              <a:defRPr sz="4100"/>
            </a:lvl4pPr>
            <a:lvl5pPr>
              <a:defRPr sz="4100"/>
            </a:lvl5pPr>
            <a:lvl6pPr>
              <a:defRPr sz="4100"/>
            </a:lvl6pPr>
            <a:lvl7pPr>
              <a:defRPr sz="4100"/>
            </a:lvl7pPr>
            <a:lvl8pPr>
              <a:defRPr sz="4100"/>
            </a:lvl8pPr>
            <a:lvl9pPr>
              <a:defRPr sz="4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997348" y="2640652"/>
            <a:ext cx="6562405" cy="8631773"/>
          </a:xfrm>
        </p:spPr>
        <p:txBody>
          <a:bodyPr/>
          <a:lstStyle>
            <a:lvl1pPr marL="0" indent="0">
              <a:buNone/>
              <a:defRPr sz="2800"/>
            </a:lvl1pPr>
            <a:lvl2pPr marL="930448" indent="0">
              <a:buNone/>
              <a:defRPr sz="2400"/>
            </a:lvl2pPr>
            <a:lvl3pPr marL="1860895" indent="0">
              <a:buNone/>
              <a:defRPr sz="2000"/>
            </a:lvl3pPr>
            <a:lvl4pPr marL="2791343" indent="0">
              <a:buNone/>
              <a:defRPr sz="1800"/>
            </a:lvl4pPr>
            <a:lvl5pPr marL="3721791" indent="0">
              <a:buNone/>
              <a:defRPr sz="1800"/>
            </a:lvl5pPr>
            <a:lvl6pPr marL="4652239" indent="0">
              <a:buNone/>
              <a:defRPr sz="1800"/>
            </a:lvl6pPr>
            <a:lvl7pPr marL="5582686" indent="0">
              <a:buNone/>
              <a:defRPr sz="1800"/>
            </a:lvl7pPr>
            <a:lvl8pPr marL="6513134" indent="0">
              <a:buNone/>
              <a:defRPr sz="1800"/>
            </a:lvl8pPr>
            <a:lvl9pPr marL="7443582" indent="0">
              <a:buNone/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4/9/2019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09739" y="8833327"/>
            <a:ext cx="11968163" cy="1042824"/>
          </a:xfrm>
        </p:spPr>
        <p:txBody>
          <a:bodyPr anchor="b"/>
          <a:lstStyle>
            <a:lvl1pPr algn="l">
              <a:defRPr sz="41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909739" y="1127534"/>
            <a:ext cx="11968163" cy="7571423"/>
          </a:xfrm>
        </p:spPr>
        <p:txBody>
          <a:bodyPr/>
          <a:lstStyle>
            <a:lvl1pPr marL="0" indent="0">
              <a:buNone/>
              <a:defRPr sz="6500"/>
            </a:lvl1pPr>
            <a:lvl2pPr marL="930448" indent="0">
              <a:buNone/>
              <a:defRPr sz="5700"/>
            </a:lvl2pPr>
            <a:lvl3pPr marL="1860895" indent="0">
              <a:buNone/>
              <a:defRPr sz="4900"/>
            </a:lvl3pPr>
            <a:lvl4pPr marL="2791343" indent="0">
              <a:buNone/>
              <a:defRPr sz="4100"/>
            </a:lvl4pPr>
            <a:lvl5pPr marL="3721791" indent="0">
              <a:buNone/>
              <a:defRPr sz="4100"/>
            </a:lvl5pPr>
            <a:lvl6pPr marL="4652239" indent="0">
              <a:buNone/>
              <a:defRPr sz="4100"/>
            </a:lvl6pPr>
            <a:lvl7pPr marL="5582686" indent="0">
              <a:buNone/>
              <a:defRPr sz="4100"/>
            </a:lvl7pPr>
            <a:lvl8pPr marL="6513134" indent="0">
              <a:buNone/>
              <a:defRPr sz="4100"/>
            </a:lvl8pPr>
            <a:lvl9pPr marL="7443582" indent="0">
              <a:buNone/>
              <a:defRPr sz="41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909739" y="9876151"/>
            <a:ext cx="11968163" cy="1480983"/>
          </a:xfrm>
        </p:spPr>
        <p:txBody>
          <a:bodyPr/>
          <a:lstStyle>
            <a:lvl1pPr marL="0" indent="0">
              <a:buNone/>
              <a:defRPr sz="2800"/>
            </a:lvl1pPr>
            <a:lvl2pPr marL="930448" indent="0">
              <a:buNone/>
              <a:defRPr sz="2400"/>
            </a:lvl2pPr>
            <a:lvl3pPr marL="1860895" indent="0">
              <a:buNone/>
              <a:defRPr sz="2000"/>
            </a:lvl3pPr>
            <a:lvl4pPr marL="2791343" indent="0">
              <a:buNone/>
              <a:defRPr sz="1800"/>
            </a:lvl4pPr>
            <a:lvl5pPr marL="3721791" indent="0">
              <a:buNone/>
              <a:defRPr sz="1800"/>
            </a:lvl5pPr>
            <a:lvl6pPr marL="4652239" indent="0">
              <a:buNone/>
              <a:defRPr sz="1800"/>
            </a:lvl6pPr>
            <a:lvl7pPr marL="5582686" indent="0">
              <a:buNone/>
              <a:defRPr sz="1800"/>
            </a:lvl7pPr>
            <a:lvl8pPr marL="6513134" indent="0">
              <a:buNone/>
              <a:defRPr sz="1800"/>
            </a:lvl8pPr>
            <a:lvl9pPr marL="7443582" indent="0">
              <a:buNone/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4/9/2019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997347" y="505347"/>
            <a:ext cx="17952244" cy="2103173"/>
          </a:xfrm>
          <a:prstGeom prst="rect">
            <a:avLst/>
          </a:prstGeom>
        </p:spPr>
        <p:txBody>
          <a:bodyPr vert="horz" lIns="186090" tIns="93045" rIns="186090" bIns="93045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97347" y="2944443"/>
            <a:ext cx="17952244" cy="8327982"/>
          </a:xfrm>
          <a:prstGeom prst="rect">
            <a:avLst/>
          </a:prstGeom>
        </p:spPr>
        <p:txBody>
          <a:bodyPr vert="horz" lIns="186090" tIns="93045" rIns="186090" bIns="93045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997347" y="11695980"/>
            <a:ext cx="4654286" cy="671847"/>
          </a:xfrm>
          <a:prstGeom prst="rect">
            <a:avLst/>
          </a:prstGeom>
        </p:spPr>
        <p:txBody>
          <a:bodyPr vert="horz" lIns="186090" tIns="93045" rIns="186090" bIns="93045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6636D-D922-432D-A958-524484B5923D}" type="datetimeFigureOut">
              <a:rPr lang="en-US" smtClean="0"/>
              <a:pPr/>
              <a:t>4/9/2019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815204" y="11695980"/>
            <a:ext cx="6316530" cy="671847"/>
          </a:xfrm>
          <a:prstGeom prst="rect">
            <a:avLst/>
          </a:prstGeom>
        </p:spPr>
        <p:txBody>
          <a:bodyPr vert="horz" lIns="186090" tIns="93045" rIns="186090" bIns="93045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4295305" y="11695980"/>
            <a:ext cx="4654286" cy="671847"/>
          </a:xfrm>
          <a:prstGeom prst="rect">
            <a:avLst/>
          </a:prstGeom>
        </p:spPr>
        <p:txBody>
          <a:bodyPr vert="horz" lIns="186090" tIns="93045" rIns="186090" bIns="93045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8FB93-0A08-4E7D-8E63-9EFA29F1E093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1860895" rtl="0" eaLnBrk="1" latinLnBrk="0" hangingPunct="1">
        <a:spcBef>
          <a:spcPct val="0"/>
        </a:spcBef>
        <a:buNone/>
        <a:defRPr sz="9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97836" indent="-697836" algn="l" defTabSz="1860895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1pPr>
      <a:lvl2pPr marL="1511978" indent="-581530" algn="l" defTabSz="1860895" rtl="0" eaLnBrk="1" latinLnBrk="0" hangingPunct="1">
        <a:spcBef>
          <a:spcPct val="20000"/>
        </a:spcBef>
        <a:buFont typeface="Arial" pitchFamily="34" charset="0"/>
        <a:buChar char="–"/>
        <a:defRPr sz="5700" kern="1200">
          <a:solidFill>
            <a:schemeClr val="tx1"/>
          </a:solidFill>
          <a:latin typeface="+mn-lt"/>
          <a:ea typeface="+mn-ea"/>
          <a:cs typeface="+mn-cs"/>
        </a:defRPr>
      </a:lvl2pPr>
      <a:lvl3pPr marL="2326119" indent="-465224" algn="l" defTabSz="1860895" rtl="0" eaLnBrk="1" latinLnBrk="0" hangingPunct="1">
        <a:spcBef>
          <a:spcPct val="20000"/>
        </a:spcBef>
        <a:buFont typeface="Arial" pitchFamily="34" charset="0"/>
        <a:buChar char="•"/>
        <a:defRPr sz="4900" kern="1200">
          <a:solidFill>
            <a:schemeClr val="tx1"/>
          </a:solidFill>
          <a:latin typeface="+mn-lt"/>
          <a:ea typeface="+mn-ea"/>
          <a:cs typeface="+mn-cs"/>
        </a:defRPr>
      </a:lvl3pPr>
      <a:lvl4pPr marL="3256567" indent="-465224" algn="l" defTabSz="1860895" rtl="0" eaLnBrk="1" latinLnBrk="0" hangingPunct="1">
        <a:spcBef>
          <a:spcPct val="20000"/>
        </a:spcBef>
        <a:buFont typeface="Arial" pitchFamily="34" charset="0"/>
        <a:buChar char="–"/>
        <a:defRPr sz="4100" kern="1200">
          <a:solidFill>
            <a:schemeClr val="tx1"/>
          </a:solidFill>
          <a:latin typeface="+mn-lt"/>
          <a:ea typeface="+mn-ea"/>
          <a:cs typeface="+mn-cs"/>
        </a:defRPr>
      </a:lvl4pPr>
      <a:lvl5pPr marL="4187015" indent="-465224" algn="l" defTabSz="1860895" rtl="0" eaLnBrk="1" latinLnBrk="0" hangingPunct="1">
        <a:spcBef>
          <a:spcPct val="20000"/>
        </a:spcBef>
        <a:buFont typeface="Arial" pitchFamily="34" charset="0"/>
        <a:buChar char="»"/>
        <a:defRPr sz="4100" kern="1200">
          <a:solidFill>
            <a:schemeClr val="tx1"/>
          </a:solidFill>
          <a:latin typeface="+mn-lt"/>
          <a:ea typeface="+mn-ea"/>
          <a:cs typeface="+mn-cs"/>
        </a:defRPr>
      </a:lvl5pPr>
      <a:lvl6pPr marL="5117462" indent="-465224" algn="l" defTabSz="1860895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6pPr>
      <a:lvl7pPr marL="6047910" indent="-465224" algn="l" defTabSz="1860895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7pPr>
      <a:lvl8pPr marL="6978358" indent="-465224" algn="l" defTabSz="1860895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8pPr>
      <a:lvl9pPr marL="7908806" indent="-465224" algn="l" defTabSz="1860895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860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30448" algn="l" defTabSz="1860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860895" algn="l" defTabSz="1860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2791343" algn="l" defTabSz="1860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4pPr>
      <a:lvl5pPr marL="3721791" algn="l" defTabSz="1860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5pPr>
      <a:lvl6pPr marL="4652239" algn="l" defTabSz="1860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582686" algn="l" defTabSz="1860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513134" algn="l" defTabSz="1860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443582" algn="l" defTabSz="1860895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496022" y="2233826"/>
            <a:ext cx="16426000" cy="4916963"/>
          </a:xfrm>
        </p:spPr>
        <p:txBody>
          <a:bodyPr>
            <a:normAutofit/>
          </a:bodyPr>
          <a:lstStyle/>
          <a:p>
            <a:r>
              <a:rPr lang="fr-FR" sz="13400" b="1" dirty="0"/>
              <a:t>GENERALITES SUR LES FRACTURES</a:t>
            </a:r>
          </a:p>
        </p:txBody>
      </p:sp>
      <p:pic>
        <p:nvPicPr>
          <p:cNvPr id="4" name="Picture 3" descr="DSCN67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6629400"/>
            <a:ext cx="15864622" cy="53848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9220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0"/>
            <a:ext cx="17952244" cy="2103173"/>
          </a:xfrm>
        </p:spPr>
        <p:txBody>
          <a:bodyPr/>
          <a:lstStyle/>
          <a:p>
            <a:r>
              <a:rPr lang="fr-FR" dirty="0"/>
              <a:t>Etude anatomique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2057997"/>
            <a:ext cx="17952244" cy="8327982"/>
          </a:xfrm>
        </p:spPr>
        <p:txBody>
          <a:bodyPr>
            <a:normAutofit/>
          </a:bodyPr>
          <a:lstStyle/>
          <a:p>
            <a:r>
              <a:rPr lang="fr-FR" sz="7300" b="1" u="sng" dirty="0"/>
              <a:t>- Le type ou direction du trait de fracture </a:t>
            </a:r>
          </a:p>
          <a:p>
            <a:pPr marL="0" indent="0">
              <a:buNone/>
            </a:pPr>
            <a:r>
              <a:rPr lang="fr-FR" dirty="0" smtClean="0"/>
              <a:t>-Trait </a:t>
            </a:r>
            <a:r>
              <a:rPr lang="fr-FR" dirty="0"/>
              <a:t>simple unique : transversale, oblique, </a:t>
            </a:r>
            <a:r>
              <a:rPr lang="fr-FR" dirty="0" err="1"/>
              <a:t>spiroïde</a:t>
            </a:r>
            <a:endParaRPr lang="fr-FR" dirty="0"/>
          </a:p>
          <a:p>
            <a:pPr marL="0" indent="0">
              <a:buNone/>
            </a:pPr>
            <a:r>
              <a:rPr lang="fr-FR" dirty="0" smtClean="0"/>
              <a:t>-Trait </a:t>
            </a:r>
            <a:r>
              <a:rPr lang="fr-FR" dirty="0"/>
              <a:t>avec 3ème fragment : aile de papillon</a:t>
            </a:r>
          </a:p>
          <a:p>
            <a:pPr marL="0" indent="0">
              <a:buNone/>
            </a:pPr>
            <a:r>
              <a:rPr lang="fr-FR" dirty="0"/>
              <a:t>-</a:t>
            </a:r>
            <a:r>
              <a:rPr lang="fr-FR" dirty="0" smtClean="0"/>
              <a:t>Traits </a:t>
            </a:r>
            <a:r>
              <a:rPr lang="fr-FR" dirty="0"/>
              <a:t>multiples : fractures </a:t>
            </a:r>
            <a:r>
              <a:rPr lang="fr-FR" dirty="0" smtClean="0"/>
              <a:t>comminutives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057672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lum bright="-6000" contrast="1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250" y="2141941"/>
            <a:ext cx="15365010" cy="938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>
                    <a:lum bright="-6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3524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2" y="942818"/>
            <a:ext cx="14793979" cy="4112872"/>
          </a:xfrm>
          <a:prstGeom prst="rect">
            <a:avLst/>
          </a:prstGeom>
        </p:spPr>
      </p:pic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4376" y="6245654"/>
            <a:ext cx="3921938" cy="5910172"/>
          </a:xfr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77726" y="5568106"/>
            <a:ext cx="4318390" cy="6587719"/>
          </a:xfrm>
          <a:prstGeom prst="rect">
            <a:avLst/>
          </a:prstGeom>
          <a:ln w="127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6534" y="5568106"/>
            <a:ext cx="4479300" cy="6587719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025589" y="5568106"/>
            <a:ext cx="3853625" cy="6587719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095740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62284"/>
            <a:ext cx="17952244" cy="2103173"/>
          </a:xfrm>
        </p:spPr>
        <p:txBody>
          <a:bodyPr/>
          <a:lstStyle/>
          <a:p>
            <a:r>
              <a:rPr lang="fr-FR" dirty="0"/>
              <a:t>Etude anatomique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768509"/>
            <a:ext cx="17952244" cy="9503917"/>
          </a:xfrm>
        </p:spPr>
        <p:txBody>
          <a:bodyPr>
            <a:normAutofit/>
          </a:bodyPr>
          <a:lstStyle/>
          <a:p>
            <a:r>
              <a:rPr lang="fr-FR" sz="7900" b="1" u="sng" dirty="0"/>
              <a:t>- Le déplacement </a:t>
            </a:r>
            <a:r>
              <a:rPr lang="fr-FR" dirty="0" smtClean="0"/>
              <a:t> </a:t>
            </a:r>
            <a:r>
              <a:rPr lang="fr-FR" dirty="0"/>
              <a:t>caractérisé par 4 termes:</a:t>
            </a:r>
          </a:p>
          <a:p>
            <a:pPr marL="0" indent="0">
              <a:buNone/>
            </a:pPr>
            <a:r>
              <a:rPr lang="fr-FR" dirty="0"/>
              <a:t>-</a:t>
            </a:r>
            <a:r>
              <a:rPr lang="fr-FR" dirty="0" smtClean="0"/>
              <a:t>Translation ou décalage</a:t>
            </a:r>
            <a:endParaRPr lang="fr-FR" dirty="0"/>
          </a:p>
          <a:p>
            <a:pPr marL="0" indent="0">
              <a:buNone/>
            </a:pPr>
            <a:r>
              <a:rPr lang="fr-FR" dirty="0"/>
              <a:t>-</a:t>
            </a:r>
            <a:r>
              <a:rPr lang="fr-FR" dirty="0" smtClean="0"/>
              <a:t>Chevauchement</a:t>
            </a:r>
            <a:endParaRPr lang="fr-FR" dirty="0"/>
          </a:p>
          <a:p>
            <a:pPr marL="0" indent="0">
              <a:buNone/>
            </a:pPr>
            <a:r>
              <a:rPr lang="fr-FR" dirty="0"/>
              <a:t>-</a:t>
            </a:r>
            <a:r>
              <a:rPr lang="fr-FR" dirty="0" smtClean="0"/>
              <a:t>Rotation </a:t>
            </a:r>
          </a:p>
          <a:p>
            <a:pPr marL="0" indent="0">
              <a:buNone/>
            </a:pPr>
            <a:r>
              <a:rPr lang="fr-FR" dirty="0" smtClean="0"/>
              <a:t>-Angulation </a:t>
            </a:r>
            <a:r>
              <a:rPr lang="fr-FR" dirty="0"/>
              <a:t>: </a:t>
            </a:r>
            <a:r>
              <a:rPr lang="fr-FR" dirty="0" smtClean="0"/>
              <a:t> </a:t>
            </a:r>
            <a:r>
              <a:rPr lang="fr-FR" dirty="0"/>
              <a:t>angle entre les 2 </a:t>
            </a:r>
            <a:r>
              <a:rPr lang="fr-FR" dirty="0" smtClean="0"/>
              <a:t>fragments.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4131046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841270"/>
            <a:ext cx="17952244" cy="1043115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u="sng" dirty="0"/>
          </a:p>
          <a:p>
            <a:pPr marL="0" indent="0">
              <a:buNone/>
            </a:pPr>
            <a:endParaRPr lang="fr-FR" u="sng" dirty="0"/>
          </a:p>
        </p:txBody>
      </p:sp>
      <p:pic>
        <p:nvPicPr>
          <p:cNvPr id="4" name="Picture 4" descr="transl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20" y="1579409"/>
            <a:ext cx="4661949" cy="679823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47157" y="8693116"/>
            <a:ext cx="18849165" cy="94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6090" tIns="93045" rIns="186090" bIns="93045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dirty="0"/>
              <a:t>  </a:t>
            </a:r>
            <a:r>
              <a:rPr lang="fr-FR" sz="4900" dirty="0"/>
              <a:t> Translation </a:t>
            </a:r>
            <a:r>
              <a:rPr lang="fr-FR" sz="4900" dirty="0" smtClean="0"/>
              <a:t>                        Chevauchement                                  Rotation</a:t>
            </a:r>
            <a:endParaRPr lang="fr-FR" sz="4900" dirty="0"/>
          </a:p>
        </p:txBody>
      </p:sp>
      <p:pic>
        <p:nvPicPr>
          <p:cNvPr id="6" name="Picture 3" descr="fr oblique copi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415" y="2354141"/>
            <a:ext cx="7698272" cy="509435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rotat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4018" y="2354141"/>
            <a:ext cx="4512303" cy="49015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259097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4418"/>
          <a:stretch>
            <a:fillRect/>
          </a:stretch>
        </p:blipFill>
        <p:spPr bwMode="auto">
          <a:xfrm>
            <a:off x="2693368" y="1146693"/>
            <a:ext cx="13973277" cy="10644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 r="34418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953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0"/>
            <a:ext cx="17952244" cy="2103173"/>
          </a:xfrm>
        </p:spPr>
        <p:txBody>
          <a:bodyPr/>
          <a:lstStyle/>
          <a:p>
            <a:r>
              <a:rPr lang="fr-FR" dirty="0"/>
              <a:t>Etude anatomique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2944442"/>
            <a:ext cx="17952244" cy="8845607"/>
          </a:xfrm>
        </p:spPr>
        <p:txBody>
          <a:bodyPr>
            <a:normAutofit lnSpcReduction="10000"/>
          </a:bodyPr>
          <a:lstStyle/>
          <a:p>
            <a:r>
              <a:rPr lang="fr-FR" sz="7300" b="1" u="sng" dirty="0"/>
              <a:t>- Les complications cutanées et vasculo-nerveuses </a:t>
            </a:r>
            <a:r>
              <a:rPr lang="fr-FR" dirty="0"/>
              <a:t>:</a:t>
            </a:r>
          </a:p>
          <a:p>
            <a:pPr marL="0" indent="0">
              <a:buNone/>
            </a:pPr>
            <a:r>
              <a:rPr lang="fr-FR" dirty="0"/>
              <a:t>-</a:t>
            </a:r>
            <a:r>
              <a:rPr lang="fr-FR" dirty="0" smtClean="0"/>
              <a:t>Cutanée : risque</a:t>
            </a:r>
            <a:r>
              <a:rPr lang="fr-FR" dirty="0"/>
              <a:t> </a:t>
            </a:r>
            <a:r>
              <a:rPr lang="fr-FR" dirty="0" smtClean="0"/>
              <a:t>infectieux. De dedans en dehors(l’os embroche la peau) , de dehors en dedans(l’agent contendant pénètre la peau et fracture l’os)</a:t>
            </a:r>
            <a:endParaRPr lang="fr-FR" dirty="0"/>
          </a:p>
          <a:p>
            <a:pPr marL="0" indent="0">
              <a:buNone/>
            </a:pPr>
            <a:r>
              <a:rPr lang="fr-FR" dirty="0"/>
              <a:t>-</a:t>
            </a:r>
            <a:r>
              <a:rPr lang="fr-FR" dirty="0" smtClean="0"/>
              <a:t>Vasculaire : rupture ,contusion</a:t>
            </a:r>
            <a:endParaRPr lang="fr-FR" dirty="0"/>
          </a:p>
          <a:p>
            <a:pPr marL="0" indent="0">
              <a:buNone/>
            </a:pPr>
            <a:r>
              <a:rPr lang="fr-FR" dirty="0"/>
              <a:t>-</a:t>
            </a:r>
            <a:r>
              <a:rPr lang="fr-FR" dirty="0" smtClean="0"/>
              <a:t>Nerveuses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670818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62284"/>
            <a:ext cx="17952244" cy="2103173"/>
          </a:xfrm>
        </p:spPr>
        <p:txBody>
          <a:bodyPr/>
          <a:lstStyle/>
          <a:p>
            <a:r>
              <a:rPr lang="fr-FR" dirty="0"/>
              <a:t>Les complications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810617"/>
            <a:ext cx="17952244" cy="1012680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sz="8500" b="1" u="sng" dirty="0"/>
              <a:t>Immédiates</a:t>
            </a:r>
            <a:r>
              <a:rPr lang="fr-FR" dirty="0" smtClean="0"/>
              <a:t> </a:t>
            </a:r>
            <a:r>
              <a:rPr lang="fr-FR" dirty="0"/>
              <a:t>: le jour même</a:t>
            </a:r>
          </a:p>
          <a:p>
            <a:r>
              <a:rPr lang="fr-FR" sz="8300" u="sng" dirty="0"/>
              <a:t> Locales </a:t>
            </a:r>
            <a:r>
              <a:rPr lang="fr-FR" dirty="0"/>
              <a:t>:</a:t>
            </a:r>
          </a:p>
          <a:p>
            <a:pPr marL="0" indent="0">
              <a:buNone/>
            </a:pPr>
            <a:r>
              <a:rPr lang="fr-FR" dirty="0"/>
              <a:t>· Cutanées</a:t>
            </a:r>
          </a:p>
          <a:p>
            <a:pPr marL="0" indent="0">
              <a:buNone/>
            </a:pPr>
            <a:r>
              <a:rPr lang="fr-FR" dirty="0"/>
              <a:t>· Vasculaires</a:t>
            </a:r>
          </a:p>
          <a:p>
            <a:pPr marL="0" indent="0">
              <a:buNone/>
            </a:pPr>
            <a:r>
              <a:rPr lang="fr-FR" dirty="0"/>
              <a:t>· Nerveuses</a:t>
            </a:r>
          </a:p>
          <a:p>
            <a:r>
              <a:rPr lang="fr-FR" sz="8300" u="sng" dirty="0"/>
              <a:t> Générales </a:t>
            </a:r>
            <a:r>
              <a:rPr lang="fr-FR" dirty="0"/>
              <a:t>:</a:t>
            </a:r>
          </a:p>
          <a:p>
            <a:pPr marL="0" indent="0">
              <a:buNone/>
            </a:pPr>
            <a:r>
              <a:rPr lang="fr-FR" dirty="0"/>
              <a:t>· Etat de choc : Choc hémorragique, embolie </a:t>
            </a:r>
            <a:r>
              <a:rPr lang="fr-FR" dirty="0" smtClean="0"/>
              <a:t>graisseuse ( </a:t>
            </a:r>
            <a:r>
              <a:rPr lang="fr-FR" dirty="0"/>
              <a:t>moelle osseuse</a:t>
            </a:r>
            <a:r>
              <a:rPr lang="fr-FR" dirty="0" smtClean="0"/>
              <a:t>) , défaillance multi viscérale.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9241330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275" y="2589502"/>
            <a:ext cx="4360688" cy="8216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817" y="2589504"/>
            <a:ext cx="5468094" cy="8216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2775" y="2589503"/>
            <a:ext cx="4820510" cy="8216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1023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99688" y="4926392"/>
            <a:ext cx="8747563" cy="4364084"/>
          </a:xfrm>
        </p:spPr>
      </p:pic>
    </p:spTree>
    <p:extLst>
      <p:ext uri="{BB962C8B-B14F-4D97-AF65-F5344CB8AC3E}">
        <p14:creationId xmlns="" xmlns:p14="http://schemas.microsoft.com/office/powerpoint/2010/main" val="1873265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0"/>
            <a:ext cx="17952244" cy="2103173"/>
          </a:xfrm>
        </p:spPr>
        <p:txBody>
          <a:bodyPr/>
          <a:lstStyle/>
          <a:p>
            <a:r>
              <a:rPr lang="fr-FR" dirty="0"/>
              <a:t>Définition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3116" y="1723329"/>
            <a:ext cx="13951939" cy="8327982"/>
          </a:xfrm>
        </p:spPr>
        <p:txBody>
          <a:bodyPr>
            <a:normAutofit/>
          </a:bodyPr>
          <a:lstStyle/>
          <a:p>
            <a:r>
              <a:rPr lang="fr-FR" sz="9800" dirty="0"/>
              <a:t>Fracture = solution de continuité d’un os = rupture des 2 corticales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2155" y="3900428"/>
            <a:ext cx="5118333" cy="700724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9854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344" y="607785"/>
            <a:ext cx="5018426" cy="697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7979" y="607785"/>
            <a:ext cx="6835982" cy="697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61472" y="7966757"/>
            <a:ext cx="8952236" cy="4343974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84425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0"/>
            <a:ext cx="17952244" cy="2103173"/>
          </a:xfrm>
        </p:spPr>
        <p:txBody>
          <a:bodyPr/>
          <a:lstStyle/>
          <a:p>
            <a:r>
              <a:rPr lang="fr-FR" dirty="0"/>
              <a:t>Les complications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347437"/>
            <a:ext cx="17952244" cy="1069525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sz="11800" dirty="0"/>
              <a:t>Secondaires</a:t>
            </a:r>
            <a:r>
              <a:rPr lang="fr-FR" dirty="0" smtClean="0"/>
              <a:t> </a:t>
            </a:r>
            <a:r>
              <a:rPr lang="fr-FR" dirty="0"/>
              <a:t>: dans quelques jours qui suivent la fracture</a:t>
            </a:r>
          </a:p>
          <a:p>
            <a:r>
              <a:rPr lang="fr-FR" sz="9400" u="sng" dirty="0"/>
              <a:t> générale </a:t>
            </a:r>
            <a:r>
              <a:rPr lang="fr-FR" dirty="0"/>
              <a:t>:</a:t>
            </a:r>
          </a:p>
          <a:p>
            <a:r>
              <a:rPr lang="fr-FR" dirty="0"/>
              <a:t>· </a:t>
            </a:r>
            <a:r>
              <a:rPr lang="fr-FR" b="1" dirty="0"/>
              <a:t>Décompensation d’une tare organique </a:t>
            </a:r>
            <a:r>
              <a:rPr lang="fr-FR" b="1" dirty="0" smtClean="0"/>
              <a:t> </a:t>
            </a:r>
            <a:r>
              <a:rPr lang="fr-FR" dirty="0" smtClean="0"/>
              <a:t>(</a:t>
            </a:r>
            <a:r>
              <a:rPr lang="fr-FR" dirty="0"/>
              <a:t>coma diabétique</a:t>
            </a:r>
            <a:r>
              <a:rPr lang="fr-FR" dirty="0" smtClean="0"/>
              <a:t>, coma </a:t>
            </a:r>
            <a:r>
              <a:rPr lang="fr-FR" dirty="0"/>
              <a:t>hypoglycémique </a:t>
            </a:r>
            <a:r>
              <a:rPr lang="fr-FR" dirty="0" smtClean="0"/>
              <a:t>), </a:t>
            </a:r>
            <a:r>
              <a:rPr lang="fr-FR" dirty="0" err="1" smtClean="0"/>
              <a:t>hta</a:t>
            </a:r>
            <a:endParaRPr lang="fr-FR" dirty="0"/>
          </a:p>
          <a:p>
            <a:r>
              <a:rPr lang="fr-FR" b="1" dirty="0"/>
              <a:t>· Complication de décubitus </a:t>
            </a:r>
            <a:r>
              <a:rPr lang="fr-FR" dirty="0"/>
              <a:t>: complication </a:t>
            </a:r>
            <a:r>
              <a:rPr lang="fr-FR" dirty="0" smtClean="0"/>
              <a:t>cardiorespiratoires , infection </a:t>
            </a:r>
            <a:r>
              <a:rPr lang="fr-FR" dirty="0"/>
              <a:t>urinaire, escarres, stase </a:t>
            </a:r>
            <a:r>
              <a:rPr lang="fr-FR" dirty="0" smtClean="0"/>
              <a:t>veineuse (</a:t>
            </a:r>
            <a:r>
              <a:rPr lang="fr-FR" dirty="0"/>
              <a:t>thrombose veineuse profonde et embolie pulmonaire)</a:t>
            </a:r>
          </a:p>
          <a:p>
            <a:r>
              <a:rPr lang="fr-FR" b="1" dirty="0"/>
              <a:t>· Embolies graisseuses</a:t>
            </a:r>
          </a:p>
          <a:p>
            <a:r>
              <a:rPr lang="fr-FR" dirty="0"/>
              <a:t>· </a:t>
            </a:r>
            <a:r>
              <a:rPr lang="fr-FR" b="1" dirty="0"/>
              <a:t>Complications infectieuses</a:t>
            </a:r>
          </a:p>
        </p:txBody>
      </p:sp>
    </p:spTree>
    <p:extLst>
      <p:ext uri="{BB962C8B-B14F-4D97-AF65-F5344CB8AC3E}">
        <p14:creationId xmlns="" xmlns:p14="http://schemas.microsoft.com/office/powerpoint/2010/main" val="39135415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62284"/>
            <a:ext cx="17952244" cy="2103173"/>
          </a:xfrm>
        </p:spPr>
        <p:txBody>
          <a:bodyPr/>
          <a:lstStyle/>
          <a:p>
            <a:r>
              <a:rPr lang="fr-FR" dirty="0"/>
              <a:t>Les complications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663241"/>
            <a:ext cx="17952244" cy="1002154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sz="13000" dirty="0"/>
              <a:t>Secondaires</a:t>
            </a:r>
            <a:r>
              <a:rPr lang="fr-FR" sz="17100" dirty="0"/>
              <a:t> </a:t>
            </a:r>
            <a:r>
              <a:rPr lang="fr-FR" dirty="0"/>
              <a:t>: dans quelques jours qui suivent la </a:t>
            </a:r>
            <a:r>
              <a:rPr lang="fr-FR" dirty="0" smtClean="0"/>
              <a:t>fracture</a:t>
            </a:r>
          </a:p>
          <a:p>
            <a:r>
              <a:rPr lang="fr-FR" sz="13600" u="sng" dirty="0"/>
              <a:t> Locales </a:t>
            </a:r>
            <a:r>
              <a:rPr lang="fr-FR" dirty="0"/>
              <a:t>:</a:t>
            </a:r>
          </a:p>
          <a:p>
            <a:r>
              <a:rPr lang="fr-FR" dirty="0"/>
              <a:t>· </a:t>
            </a:r>
            <a:r>
              <a:rPr lang="fr-FR" b="1" dirty="0"/>
              <a:t>Déplacements secondaires d’une fracture</a:t>
            </a:r>
          </a:p>
          <a:p>
            <a:r>
              <a:rPr lang="fr-FR" dirty="0"/>
              <a:t>· </a:t>
            </a:r>
            <a:r>
              <a:rPr lang="fr-FR" b="1" dirty="0" smtClean="0"/>
              <a:t>complications de </a:t>
            </a:r>
            <a:r>
              <a:rPr lang="fr-FR" b="1" dirty="0"/>
              <a:t>l’appareil de contention </a:t>
            </a:r>
            <a:r>
              <a:rPr lang="fr-FR" dirty="0"/>
              <a:t>(escarre </a:t>
            </a:r>
            <a:r>
              <a:rPr lang="fr-FR" dirty="0" smtClean="0"/>
              <a:t>sous plâtre</a:t>
            </a:r>
            <a:r>
              <a:rPr lang="fr-FR" dirty="0"/>
              <a:t>, </a:t>
            </a:r>
            <a:r>
              <a:rPr lang="fr-FR" dirty="0" smtClean="0"/>
              <a:t>phlyctènes , compression </a:t>
            </a:r>
            <a:r>
              <a:rPr lang="fr-FR" dirty="0"/>
              <a:t>nerveuse)</a:t>
            </a:r>
          </a:p>
          <a:p>
            <a:r>
              <a:rPr lang="fr-FR" dirty="0"/>
              <a:t>· </a:t>
            </a:r>
            <a:r>
              <a:rPr lang="fr-FR" b="1" dirty="0"/>
              <a:t>Ouverture secondaire</a:t>
            </a:r>
          </a:p>
          <a:p>
            <a:r>
              <a:rPr lang="fr-FR" dirty="0"/>
              <a:t>· </a:t>
            </a:r>
            <a:r>
              <a:rPr lang="fr-FR" b="1" dirty="0"/>
              <a:t>Complications septiques </a:t>
            </a:r>
            <a:r>
              <a:rPr lang="fr-FR" dirty="0"/>
              <a:t>(fracture ouverte +++) : </a:t>
            </a:r>
            <a:r>
              <a:rPr lang="fr-FR" dirty="0" smtClean="0"/>
              <a:t>infection.</a:t>
            </a:r>
          </a:p>
          <a:p>
            <a:r>
              <a:rPr lang="fr-FR" b="1" dirty="0" smtClean="0"/>
              <a:t>· </a:t>
            </a:r>
            <a:r>
              <a:rPr lang="fr-FR" b="1" dirty="0"/>
              <a:t>Complications vasculaires </a:t>
            </a:r>
            <a:r>
              <a:rPr lang="fr-FR" dirty="0"/>
              <a:t>: si la fracture compresse </a:t>
            </a:r>
            <a:r>
              <a:rPr lang="fr-FR" dirty="0" smtClean="0"/>
              <a:t>des vaisseaux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3822329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066" y="4350939"/>
            <a:ext cx="10222806" cy="5514987"/>
          </a:xfr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782889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41230"/>
            <a:ext cx="17952244" cy="2103173"/>
          </a:xfrm>
        </p:spPr>
        <p:txBody>
          <a:bodyPr/>
          <a:lstStyle/>
          <a:p>
            <a:r>
              <a:rPr lang="fr-FR" dirty="0"/>
              <a:t>Les complications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768509"/>
            <a:ext cx="17952244" cy="950391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sz="11600" dirty="0"/>
              <a:t>Secondaires</a:t>
            </a:r>
            <a:r>
              <a:rPr lang="fr-FR" sz="17100" dirty="0"/>
              <a:t> </a:t>
            </a:r>
            <a:r>
              <a:rPr lang="fr-FR" dirty="0"/>
              <a:t>: dans quelques jours qui suivent la </a:t>
            </a:r>
            <a:r>
              <a:rPr lang="fr-FR" dirty="0" smtClean="0"/>
              <a:t>fracture</a:t>
            </a:r>
          </a:p>
          <a:p>
            <a:r>
              <a:rPr lang="fr-FR" sz="9200" u="sng" dirty="0"/>
              <a:t> Locales :</a:t>
            </a:r>
          </a:p>
          <a:p>
            <a:pPr marL="0" indent="0">
              <a:buNone/>
            </a:pPr>
            <a:r>
              <a:rPr lang="fr-FR" b="1" dirty="0"/>
              <a:t>· Syndrome de </a:t>
            </a:r>
            <a:r>
              <a:rPr lang="fr-FR" b="1" dirty="0" err="1"/>
              <a:t>Volkman</a:t>
            </a:r>
            <a:r>
              <a:rPr lang="fr-FR" b="1" dirty="0"/>
              <a:t> ou Syndrome des loges </a:t>
            </a:r>
            <a:r>
              <a:rPr lang="fr-FR" dirty="0"/>
              <a:t>: </a:t>
            </a: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Rétraction  </a:t>
            </a:r>
            <a:r>
              <a:rPr lang="fr-FR" dirty="0"/>
              <a:t>ischémique des </a:t>
            </a:r>
            <a:r>
              <a:rPr lang="fr-FR" dirty="0" smtClean="0"/>
              <a:t>fléchisseurs</a:t>
            </a:r>
            <a:r>
              <a:rPr lang="fr-FR" dirty="0"/>
              <a:t>:</a:t>
            </a:r>
            <a:r>
              <a:rPr lang="fr-FR" dirty="0" smtClean="0"/>
              <a:t> </a:t>
            </a:r>
          </a:p>
          <a:p>
            <a:pPr marL="0" indent="0">
              <a:buNone/>
            </a:pPr>
            <a:r>
              <a:rPr lang="fr-FR" dirty="0" smtClean="0"/>
              <a:t>Douleurs </a:t>
            </a:r>
            <a:r>
              <a:rPr lang="fr-FR" dirty="0"/>
              <a:t>++</a:t>
            </a:r>
            <a:r>
              <a:rPr lang="fr-FR" dirty="0" smtClean="0"/>
              <a:t>+, Paresthésies, </a:t>
            </a:r>
            <a:r>
              <a:rPr lang="fr-FR" dirty="0"/>
              <a:t>hypoesthésie</a:t>
            </a:r>
            <a:r>
              <a:rPr lang="fr-FR" dirty="0" smtClean="0"/>
              <a:t>, anesthésie , Parésie, </a:t>
            </a:r>
            <a:r>
              <a:rPr lang="fr-FR" dirty="0"/>
              <a:t>paralysie </a:t>
            </a:r>
          </a:p>
          <a:p>
            <a:r>
              <a:rPr lang="fr-FR" dirty="0" smtClean="0"/>
              <a:t> </a:t>
            </a:r>
            <a:r>
              <a:rPr lang="fr-FR" dirty="0"/>
              <a:t>Pouls présent</a:t>
            </a:r>
          </a:p>
          <a:p>
            <a:r>
              <a:rPr lang="fr-FR" dirty="0" smtClean="0"/>
              <a:t>Déformation </a:t>
            </a:r>
            <a:r>
              <a:rPr lang="fr-FR" dirty="0"/>
              <a:t>avérée </a:t>
            </a:r>
            <a:r>
              <a:rPr lang="fr-FR" dirty="0" smtClean="0"/>
              <a:t>: </a:t>
            </a:r>
            <a:r>
              <a:rPr lang="fr-FR" dirty="0"/>
              <a:t>Main en </a:t>
            </a:r>
            <a:r>
              <a:rPr lang="fr-FR" dirty="0" smtClean="0"/>
              <a:t>griffe, Pied </a:t>
            </a:r>
            <a:r>
              <a:rPr lang="fr-FR" dirty="0"/>
              <a:t>en griffe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0061772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07" r="1807"/>
          <a:stretch>
            <a:fillRect/>
          </a:stretch>
        </p:blipFill>
        <p:spPr bwMode="auto">
          <a:xfrm>
            <a:off x="8362258" y="2747738"/>
            <a:ext cx="10029580" cy="6750558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8320" y="2747737"/>
            <a:ext cx="6042954" cy="7571423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533807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20176"/>
            <a:ext cx="17952244" cy="2103173"/>
          </a:xfrm>
        </p:spPr>
        <p:txBody>
          <a:bodyPr/>
          <a:lstStyle/>
          <a:p>
            <a:r>
              <a:rPr lang="fr-FR" sz="11000" dirty="0"/>
              <a:t>Les complications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663241"/>
            <a:ext cx="17952244" cy="96091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9800" dirty="0"/>
              <a:t>Tardives</a:t>
            </a:r>
            <a:r>
              <a:rPr lang="fr-FR" sz="9000" dirty="0"/>
              <a:t> </a:t>
            </a:r>
            <a:r>
              <a:rPr lang="fr-FR" sz="8100" dirty="0"/>
              <a:t>: </a:t>
            </a:r>
            <a:r>
              <a:rPr lang="fr-FR" dirty="0"/>
              <a:t>dans les mois voire les années qui suivent la fracture </a:t>
            </a:r>
            <a:endParaRPr lang="fr-FR" dirty="0" smtClean="0"/>
          </a:p>
          <a:p>
            <a:pPr marL="0" indent="0">
              <a:buNone/>
            </a:pPr>
            <a:r>
              <a:rPr lang="fr-FR" sz="8100" u="sng" dirty="0"/>
              <a:t> Cal vicieux </a:t>
            </a:r>
            <a:r>
              <a:rPr lang="fr-FR" sz="8100" dirty="0"/>
              <a:t>: la fracture a été mal réduite dès le départ. Mal formation du </a:t>
            </a:r>
            <a:r>
              <a:rPr lang="fr-FR" sz="8100" dirty="0" err="1"/>
              <a:t>cal.insufisance</a:t>
            </a:r>
            <a:r>
              <a:rPr lang="fr-FR" sz="8100" dirty="0"/>
              <a:t> de contention.</a:t>
            </a:r>
          </a:p>
        </p:txBody>
      </p:sp>
    </p:spTree>
    <p:extLst>
      <p:ext uri="{BB962C8B-B14F-4D97-AF65-F5344CB8AC3E}">
        <p14:creationId xmlns="" xmlns:p14="http://schemas.microsoft.com/office/powerpoint/2010/main" val="40351060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7571" y="3951548"/>
            <a:ext cx="6288826" cy="7945320"/>
          </a:xfrm>
        </p:spPr>
      </p:pic>
      <p:pic>
        <p:nvPicPr>
          <p:cNvPr id="4" name="Picture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87820"/>
            <a:ext cx="9630632" cy="5570486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2573424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aptation%20du%20cal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48393" y="3394288"/>
            <a:ext cx="17121122" cy="6706785"/>
          </a:xfr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178684" y="1569700"/>
            <a:ext cx="14673700" cy="1188181"/>
          </a:xfrm>
          <a:prstGeom prst="rect">
            <a:avLst/>
          </a:prstGeom>
        </p:spPr>
        <p:txBody>
          <a:bodyPr wrap="square" lIns="186090" tIns="93045" rIns="186090" bIns="93045">
            <a:spAutoFit/>
          </a:bodyPr>
          <a:lstStyle/>
          <a:p>
            <a:pPr algn="ctr"/>
            <a:r>
              <a:rPr lang="fr-FR" sz="6500" dirty="0"/>
              <a:t>Remodelage du cal chez l’enfant</a:t>
            </a:r>
          </a:p>
        </p:txBody>
      </p:sp>
    </p:spTree>
    <p:extLst>
      <p:ext uri="{BB962C8B-B14F-4D97-AF65-F5344CB8AC3E}">
        <p14:creationId xmlns="" xmlns:p14="http://schemas.microsoft.com/office/powerpoint/2010/main" val="23557528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0"/>
            <a:ext cx="17952244" cy="2103173"/>
          </a:xfrm>
        </p:spPr>
        <p:txBody>
          <a:bodyPr/>
          <a:lstStyle/>
          <a:p>
            <a:r>
              <a:rPr lang="fr-FR" dirty="0"/>
              <a:t>Les complications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810617"/>
            <a:ext cx="17952244" cy="9461809"/>
          </a:xfrm>
        </p:spPr>
        <p:txBody>
          <a:bodyPr/>
          <a:lstStyle/>
          <a:p>
            <a:pPr marL="0" indent="0">
              <a:buNone/>
            </a:pPr>
            <a:r>
              <a:rPr lang="fr-FR" sz="8100" dirty="0"/>
              <a:t>Tardives : </a:t>
            </a:r>
          </a:p>
          <a:p>
            <a:pPr marL="0" indent="0">
              <a:buNone/>
            </a:pPr>
            <a:r>
              <a:rPr lang="fr-FR" u="sng" dirty="0" smtClean="0"/>
              <a:t> </a:t>
            </a:r>
            <a:r>
              <a:rPr lang="fr-FR" u="sng" dirty="0"/>
              <a:t>Retard de consolidation</a:t>
            </a:r>
          </a:p>
          <a:p>
            <a:pPr marL="0" indent="0">
              <a:buNone/>
            </a:pPr>
            <a:r>
              <a:rPr lang="fr-FR" u="sng" dirty="0"/>
              <a:t> Pseudarthrose </a:t>
            </a:r>
            <a:r>
              <a:rPr lang="fr-FR" dirty="0"/>
              <a:t>: consolidation qui n’est pas arrivé au bout du </a:t>
            </a:r>
            <a:r>
              <a:rPr lang="fr-FR" dirty="0" smtClean="0"/>
              <a:t>double du </a:t>
            </a:r>
            <a:r>
              <a:rPr lang="fr-FR" dirty="0"/>
              <a:t>temps de consolidation : pas de consolidation</a:t>
            </a:r>
          </a:p>
        </p:txBody>
      </p:sp>
    </p:spTree>
    <p:extLst>
      <p:ext uri="{BB962C8B-B14F-4D97-AF65-F5344CB8AC3E}">
        <p14:creationId xmlns="" xmlns:p14="http://schemas.microsoft.com/office/powerpoint/2010/main" val="4002990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0"/>
            <a:ext cx="17952244" cy="2103173"/>
          </a:xfrm>
        </p:spPr>
        <p:txBody>
          <a:bodyPr/>
          <a:lstStyle/>
          <a:p>
            <a:r>
              <a:rPr lang="fr-FR" dirty="0"/>
              <a:t>Etiologie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768509"/>
            <a:ext cx="17952244" cy="9503917"/>
          </a:xfrm>
        </p:spPr>
        <p:txBody>
          <a:bodyPr>
            <a:normAutofit/>
          </a:bodyPr>
          <a:lstStyle/>
          <a:p>
            <a:r>
              <a:rPr lang="fr-FR" b="1" u="sng" dirty="0"/>
              <a:t>Traumatismes directs </a:t>
            </a:r>
            <a:r>
              <a:rPr lang="fr-FR" u="sng" dirty="0" smtClean="0"/>
              <a:t>: </a:t>
            </a:r>
            <a:r>
              <a:rPr lang="fr-FR" dirty="0" smtClean="0"/>
              <a:t>la fracture se produit en regard de l’impact</a:t>
            </a:r>
            <a:endParaRPr lang="fr-FR" u="sng" dirty="0"/>
          </a:p>
          <a:p>
            <a:pPr marL="0" indent="0">
              <a:buNone/>
            </a:pPr>
            <a:r>
              <a:rPr lang="fr-FR" dirty="0"/>
              <a:t>- Fractures transversales, comminutives</a:t>
            </a:r>
          </a:p>
          <a:p>
            <a:pPr marL="0" indent="0">
              <a:buNone/>
            </a:pPr>
            <a:r>
              <a:rPr lang="fr-FR" dirty="0"/>
              <a:t>- Contusions, lésions des parties molles +++</a:t>
            </a:r>
          </a:p>
          <a:p>
            <a:r>
              <a:rPr lang="fr-FR" b="1" u="sng" dirty="0"/>
              <a:t>Traumatismes indirects </a:t>
            </a:r>
            <a:r>
              <a:rPr lang="fr-FR" dirty="0"/>
              <a:t>: ex : </a:t>
            </a:r>
            <a:r>
              <a:rPr lang="fr-FR" dirty="0" smtClean="0"/>
              <a:t> </a:t>
            </a:r>
            <a:r>
              <a:rPr lang="fr-FR" dirty="0"/>
              <a:t>le pied </a:t>
            </a:r>
            <a:r>
              <a:rPr lang="fr-FR" dirty="0" smtClean="0"/>
              <a:t>bloqué rotation du corps : fracture de </a:t>
            </a:r>
            <a:r>
              <a:rPr lang="fr-FR" dirty="0"/>
              <a:t>la jambe</a:t>
            </a:r>
          </a:p>
          <a:p>
            <a:pPr marL="0" indent="0">
              <a:buNone/>
            </a:pPr>
            <a:r>
              <a:rPr lang="fr-FR" dirty="0"/>
              <a:t>- </a:t>
            </a:r>
            <a:r>
              <a:rPr lang="fr-FR" dirty="0" smtClean="0"/>
              <a:t>Torsions: </a:t>
            </a:r>
            <a:r>
              <a:rPr lang="fr-FR" dirty="0"/>
              <a:t>Fractures </a:t>
            </a:r>
            <a:r>
              <a:rPr lang="fr-FR" dirty="0" err="1"/>
              <a:t>spiroïde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02860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70605" y="7775366"/>
            <a:ext cx="8199208" cy="4843672"/>
          </a:xfrm>
          <a:prstGeom prst="rect">
            <a:avLst/>
          </a:prstGeom>
          <a:ln w="12700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5915" y="458858"/>
            <a:ext cx="5559048" cy="7697812"/>
          </a:xfrm>
          <a:prstGeom prst="rect">
            <a:avLst/>
          </a:prstGeom>
          <a:noFill/>
          <a:ln w="19050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964" y="458858"/>
            <a:ext cx="4896927" cy="7697812"/>
          </a:xfrm>
          <a:prstGeom prst="rect">
            <a:avLst/>
          </a:prstGeom>
          <a:noFill/>
          <a:ln w="12700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192211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62284"/>
            <a:ext cx="17952244" cy="2103173"/>
          </a:xfrm>
        </p:spPr>
        <p:txBody>
          <a:bodyPr/>
          <a:lstStyle/>
          <a:p>
            <a:r>
              <a:rPr lang="fr-FR" dirty="0"/>
              <a:t>Les complications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723330"/>
            <a:ext cx="17952244" cy="1034041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FR" dirty="0" smtClean="0"/>
              <a:t> </a:t>
            </a:r>
            <a:r>
              <a:rPr lang="fr-FR" sz="8100" dirty="0"/>
              <a:t>Tardives : </a:t>
            </a:r>
          </a:p>
          <a:p>
            <a:r>
              <a:rPr lang="fr-FR" dirty="0" smtClean="0"/>
              <a:t> </a:t>
            </a:r>
            <a:r>
              <a:rPr lang="fr-FR" dirty="0"/>
              <a:t>Ostéite post-traumatique : infection dans </a:t>
            </a:r>
            <a:r>
              <a:rPr lang="fr-FR" dirty="0" smtClean="0"/>
              <a:t>l’os. chronique.</a:t>
            </a:r>
          </a:p>
          <a:p>
            <a:r>
              <a:rPr lang="fr-FR" sz="7700" dirty="0"/>
              <a:t> Nécrose post-traumatique </a:t>
            </a:r>
            <a:r>
              <a:rPr lang="fr-FR" dirty="0"/>
              <a:t>:  rupture de la vascularisation (séquestration)</a:t>
            </a:r>
          </a:p>
          <a:p>
            <a:r>
              <a:rPr lang="fr-FR" sz="8300" dirty="0"/>
              <a:t> Algodystrophie </a:t>
            </a:r>
            <a:r>
              <a:rPr lang="fr-FR" dirty="0"/>
              <a:t>: problème nerveux, vasculaire, psycho </a:t>
            </a:r>
          </a:p>
          <a:p>
            <a:r>
              <a:rPr lang="fr-FR" sz="8300" dirty="0"/>
              <a:t> Raideur articulaire </a:t>
            </a:r>
            <a:r>
              <a:rPr lang="fr-FR" dirty="0"/>
              <a:t>: diminution des amplitudes articulaires normales.</a:t>
            </a:r>
          </a:p>
          <a:p>
            <a:r>
              <a:rPr lang="fr-FR" sz="8300" dirty="0"/>
              <a:t> Atrophie musculaire</a:t>
            </a:r>
          </a:p>
          <a:p>
            <a:r>
              <a:rPr lang="fr-FR" sz="8300" dirty="0"/>
              <a:t> </a:t>
            </a:r>
            <a:r>
              <a:rPr lang="fr-FR" sz="8300" dirty="0" err="1"/>
              <a:t>OEdème</a:t>
            </a:r>
            <a:r>
              <a:rPr lang="fr-FR" sz="8300" dirty="0"/>
              <a:t> persistant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9454457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20176"/>
            <a:ext cx="17952244" cy="2103173"/>
          </a:xfrm>
        </p:spPr>
        <p:txBody>
          <a:bodyPr/>
          <a:lstStyle/>
          <a:p>
            <a:r>
              <a:rPr lang="fr-FR" dirty="0"/>
              <a:t>FRACTURES PARTICULIERES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642186"/>
            <a:ext cx="17952244" cy="10379455"/>
          </a:xfrm>
        </p:spPr>
        <p:txBody>
          <a:bodyPr>
            <a:normAutofit/>
          </a:bodyPr>
          <a:lstStyle/>
          <a:p>
            <a:r>
              <a:rPr lang="fr-FR" sz="7300" b="1" dirty="0"/>
              <a:t>- fractures pathologiques </a:t>
            </a:r>
            <a:r>
              <a:rPr lang="fr-FR" sz="7300" dirty="0"/>
              <a:t>:Os pathologique (tumeur, maladie métabolique), traumatisme minime</a:t>
            </a:r>
          </a:p>
          <a:p>
            <a:r>
              <a:rPr lang="fr-FR" sz="7300" b="1" dirty="0"/>
              <a:t>- Fractures de fatigue </a:t>
            </a:r>
            <a:r>
              <a:rPr lang="fr-FR" sz="7300" dirty="0"/>
              <a:t>:Fractures des sportifs à la suite d’un surentrainement (ex : des fractures des danseurs et des coureurs) ou parfois chez les jeunes enfants.</a:t>
            </a:r>
          </a:p>
        </p:txBody>
      </p:sp>
    </p:spTree>
    <p:extLst>
      <p:ext uri="{BB962C8B-B14F-4D97-AF65-F5344CB8AC3E}">
        <p14:creationId xmlns="" xmlns:p14="http://schemas.microsoft.com/office/powerpoint/2010/main" val="25460467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90446" y="3128471"/>
            <a:ext cx="7532048" cy="6730154"/>
          </a:xfrm>
          <a:ln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" name="Picture 6" descr="DSCN32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87845" y="2468308"/>
            <a:ext cx="7296563" cy="7571423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072347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62284"/>
            <a:ext cx="17952244" cy="2103173"/>
          </a:xfrm>
        </p:spPr>
        <p:txBody>
          <a:bodyPr/>
          <a:lstStyle/>
          <a:p>
            <a:r>
              <a:rPr lang="fr-FR" dirty="0"/>
              <a:t>Principes de traitement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600080"/>
            <a:ext cx="17952244" cy="9672345"/>
          </a:xfrm>
        </p:spPr>
        <p:txBody>
          <a:bodyPr>
            <a:normAutofit/>
          </a:bodyPr>
          <a:lstStyle/>
          <a:p>
            <a:r>
              <a:rPr lang="fr-FR" dirty="0"/>
              <a:t>- assurer la consolidation</a:t>
            </a:r>
          </a:p>
          <a:p>
            <a:r>
              <a:rPr lang="fr-FR" dirty="0"/>
              <a:t>- Conserver une morphologie normale (longueur, axe)</a:t>
            </a:r>
          </a:p>
          <a:p>
            <a:r>
              <a:rPr lang="fr-FR" dirty="0"/>
              <a:t>- Préserver la mobilité des articulations et la capacité musculaire qui les anime</a:t>
            </a:r>
          </a:p>
          <a:p>
            <a:r>
              <a:rPr lang="fr-FR" dirty="0"/>
              <a:t>- Prévenir l’infection</a:t>
            </a:r>
          </a:p>
        </p:txBody>
      </p:sp>
    </p:spTree>
    <p:extLst>
      <p:ext uri="{BB962C8B-B14F-4D97-AF65-F5344CB8AC3E}">
        <p14:creationId xmlns="" xmlns:p14="http://schemas.microsoft.com/office/powerpoint/2010/main" val="3066404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0"/>
            <a:ext cx="17952244" cy="2103173"/>
          </a:xfrm>
        </p:spPr>
        <p:txBody>
          <a:bodyPr/>
          <a:lstStyle/>
          <a:p>
            <a:r>
              <a:rPr lang="fr-FR" dirty="0"/>
              <a:t>méthodes de traitement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768509"/>
            <a:ext cx="17952244" cy="9503917"/>
          </a:xfrm>
        </p:spPr>
        <p:txBody>
          <a:bodyPr>
            <a:normAutofit/>
          </a:bodyPr>
          <a:lstStyle/>
          <a:p>
            <a:r>
              <a:rPr lang="fr-FR" sz="7700" b="1" dirty="0"/>
              <a:t>- Fonctionnel </a:t>
            </a:r>
            <a:r>
              <a:rPr lang="fr-FR" dirty="0" smtClean="0"/>
              <a:t>:a défaut d’intervention </a:t>
            </a:r>
            <a:r>
              <a:rPr lang="fr-FR" dirty="0"/>
              <a:t>chirurgicale, </a:t>
            </a:r>
            <a:r>
              <a:rPr lang="fr-FR" dirty="0" smtClean="0"/>
              <a:t>et de </a:t>
            </a:r>
            <a:r>
              <a:rPr lang="fr-FR" dirty="0"/>
              <a:t>plâtre</a:t>
            </a:r>
          </a:p>
          <a:p>
            <a:pPr marL="0" indent="0">
              <a:buNone/>
            </a:pPr>
            <a:r>
              <a:rPr lang="fr-FR" dirty="0" smtClean="0"/>
              <a:t> </a:t>
            </a:r>
            <a:r>
              <a:rPr lang="fr-FR" dirty="0"/>
              <a:t>Traitement en fonction de la douleur : traitement de la douleur ++</a:t>
            </a:r>
            <a:r>
              <a:rPr lang="fr-FR" dirty="0" smtClean="0"/>
              <a:t>+, si </a:t>
            </a:r>
            <a:r>
              <a:rPr lang="fr-FR" dirty="0"/>
              <a:t>douleur : </a:t>
            </a:r>
            <a:r>
              <a:rPr lang="fr-FR" dirty="0" smtClean="0"/>
              <a:t>repos ,si </a:t>
            </a:r>
            <a:r>
              <a:rPr lang="fr-FR" dirty="0"/>
              <a:t>antalgie : mobilisation</a:t>
            </a:r>
          </a:p>
          <a:p>
            <a:pPr marL="0" indent="0">
              <a:buNone/>
            </a:pPr>
            <a:r>
              <a:rPr lang="fr-FR" dirty="0" smtClean="0"/>
              <a:t>Ex </a:t>
            </a:r>
            <a:r>
              <a:rPr lang="fr-FR" dirty="0"/>
              <a:t>: Fracture de cadre obturateur (bassin), </a:t>
            </a:r>
            <a:r>
              <a:rPr lang="fr-FR" dirty="0" err="1"/>
              <a:t>fr</a:t>
            </a:r>
            <a:r>
              <a:rPr lang="fr-FR" dirty="0"/>
              <a:t> non déplacée de la tête </a:t>
            </a:r>
            <a:r>
              <a:rPr lang="fr-FR" dirty="0" err="1"/>
              <a:t>radiale</a:t>
            </a:r>
            <a:r>
              <a:rPr lang="fr-FR" dirty="0" err="1" smtClean="0"/>
              <a:t>,dr</a:t>
            </a:r>
            <a:r>
              <a:rPr lang="fr-FR" dirty="0" smtClean="0"/>
              <a:t> </a:t>
            </a:r>
            <a:r>
              <a:rPr lang="fr-FR" dirty="0"/>
              <a:t>des cotes…</a:t>
            </a:r>
          </a:p>
        </p:txBody>
      </p:sp>
    </p:spTree>
    <p:extLst>
      <p:ext uri="{BB962C8B-B14F-4D97-AF65-F5344CB8AC3E}">
        <p14:creationId xmlns="" xmlns:p14="http://schemas.microsoft.com/office/powerpoint/2010/main" val="42347278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0"/>
            <a:ext cx="17952244" cy="2103173"/>
          </a:xfrm>
        </p:spPr>
        <p:txBody>
          <a:bodyPr/>
          <a:lstStyle/>
          <a:p>
            <a:r>
              <a:rPr lang="fr-FR" dirty="0"/>
              <a:t>méthodes de traitement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2103173"/>
            <a:ext cx="17952244" cy="10232078"/>
          </a:xfrm>
        </p:spPr>
        <p:txBody>
          <a:bodyPr>
            <a:normAutofit/>
          </a:bodyPr>
          <a:lstStyle/>
          <a:p>
            <a:r>
              <a:rPr lang="fr-FR" sz="8100" dirty="0"/>
              <a:t>- Fonctionnel </a:t>
            </a:r>
            <a:r>
              <a:rPr lang="fr-FR" dirty="0" smtClean="0"/>
              <a:t>: Principes : par étape</a:t>
            </a:r>
            <a:endParaRPr lang="fr-FR" dirty="0"/>
          </a:p>
          <a:p>
            <a:pPr marL="0" indent="0">
              <a:buNone/>
            </a:pPr>
            <a:r>
              <a:rPr lang="fr-FR" dirty="0"/>
              <a:t>- nursing</a:t>
            </a:r>
          </a:p>
          <a:p>
            <a:pPr marL="0" indent="0">
              <a:buNone/>
            </a:pPr>
            <a:r>
              <a:rPr lang="fr-FR" dirty="0"/>
              <a:t>- Mise au fauteuil</a:t>
            </a:r>
          </a:p>
          <a:p>
            <a:pPr marL="0" indent="0">
              <a:buNone/>
            </a:pPr>
            <a:r>
              <a:rPr lang="fr-FR" dirty="0"/>
              <a:t>- Marche selon douleur</a:t>
            </a:r>
          </a:p>
          <a:p>
            <a:pPr marL="0" indent="0">
              <a:buNone/>
            </a:pPr>
            <a:r>
              <a:rPr lang="fr-FR" dirty="0"/>
              <a:t>- Kiné mobilisatrice</a:t>
            </a:r>
          </a:p>
        </p:txBody>
      </p:sp>
    </p:spTree>
    <p:extLst>
      <p:ext uri="{BB962C8B-B14F-4D97-AF65-F5344CB8AC3E}">
        <p14:creationId xmlns="" xmlns:p14="http://schemas.microsoft.com/office/powerpoint/2010/main" val="2305346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41230"/>
            <a:ext cx="17952244" cy="2103173"/>
          </a:xfrm>
        </p:spPr>
        <p:txBody>
          <a:bodyPr/>
          <a:lstStyle/>
          <a:p>
            <a:r>
              <a:rPr lang="fr-FR" dirty="0"/>
              <a:t>méthodes de traitement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621133"/>
            <a:ext cx="17952244" cy="9651292"/>
          </a:xfrm>
        </p:spPr>
        <p:txBody>
          <a:bodyPr>
            <a:normAutofit lnSpcReduction="10000"/>
          </a:bodyPr>
          <a:lstStyle/>
          <a:p>
            <a:r>
              <a:rPr lang="fr-FR" sz="8800" dirty="0"/>
              <a:t>- Orthopédique : </a:t>
            </a:r>
            <a:endParaRPr lang="fr-FR" dirty="0"/>
          </a:p>
          <a:p>
            <a:pPr marL="0" indent="0">
              <a:buNone/>
            </a:pPr>
            <a:r>
              <a:rPr lang="fr-FR" dirty="0" smtClean="0"/>
              <a:t>Les </a:t>
            </a:r>
            <a:r>
              <a:rPr lang="fr-FR" dirty="0"/>
              <a:t>contentions :</a:t>
            </a:r>
          </a:p>
          <a:p>
            <a:r>
              <a:rPr lang="fr-FR" dirty="0"/>
              <a:t> Attelles simples</a:t>
            </a:r>
          </a:p>
          <a:p>
            <a:r>
              <a:rPr lang="fr-FR" dirty="0"/>
              <a:t> Les plâtres circulaires</a:t>
            </a:r>
          </a:p>
          <a:p>
            <a:pPr marL="0" indent="0">
              <a:buNone/>
            </a:pPr>
            <a:r>
              <a:rPr lang="fr-FR" sz="7700" dirty="0"/>
              <a:t>Les tractions : </a:t>
            </a:r>
            <a:r>
              <a:rPr lang="fr-FR" dirty="0"/>
              <a:t>(en attente d’une </a:t>
            </a:r>
            <a:r>
              <a:rPr lang="fr-FR" dirty="0" err="1" smtClean="0"/>
              <a:t>intervention,ou</a:t>
            </a:r>
            <a:r>
              <a:rPr lang="fr-FR" dirty="0" smtClean="0"/>
              <a:t> de traitement)</a:t>
            </a:r>
            <a:endParaRPr lang="fr-FR" dirty="0"/>
          </a:p>
          <a:p>
            <a:r>
              <a:rPr lang="fr-FR" dirty="0"/>
              <a:t> Collées</a:t>
            </a:r>
          </a:p>
          <a:p>
            <a:r>
              <a:rPr lang="fr-FR" dirty="0"/>
              <a:t> </a:t>
            </a:r>
            <a:r>
              <a:rPr lang="fr-FR" dirty="0" err="1"/>
              <a:t>Trans</a:t>
            </a:r>
            <a:r>
              <a:rPr lang="fr-FR" dirty="0"/>
              <a:t>-osseuses</a:t>
            </a:r>
          </a:p>
        </p:txBody>
      </p:sp>
    </p:spTree>
    <p:extLst>
      <p:ext uri="{BB962C8B-B14F-4D97-AF65-F5344CB8AC3E}">
        <p14:creationId xmlns="" xmlns:p14="http://schemas.microsoft.com/office/powerpoint/2010/main" val="15123491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Picture 7" descr="gouttièrenguino mal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8348" y="1061812"/>
            <a:ext cx="9111178" cy="2812993"/>
          </a:xfr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2555" y="6317633"/>
            <a:ext cx="7592726" cy="5776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48" y="6134799"/>
            <a:ext cx="10853355" cy="5959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7" name="Picture 18" descr="Platre inguino ma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70765" y="852954"/>
            <a:ext cx="7698270" cy="4182977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8527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-878"/>
            <a:ext cx="17952244" cy="2103173"/>
          </a:xfrm>
        </p:spPr>
        <p:txBody>
          <a:bodyPr/>
          <a:lstStyle/>
          <a:p>
            <a:r>
              <a:rPr lang="fr-FR" dirty="0"/>
              <a:t>méthodes de traitement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579026"/>
            <a:ext cx="17952244" cy="10484722"/>
          </a:xfrm>
        </p:spPr>
        <p:txBody>
          <a:bodyPr>
            <a:normAutofit fontScale="92500" lnSpcReduction="10000"/>
          </a:bodyPr>
          <a:lstStyle/>
          <a:p>
            <a:r>
              <a:rPr lang="fr-FR" sz="9600" dirty="0"/>
              <a:t>- Chirurgical :</a:t>
            </a:r>
          </a:p>
          <a:p>
            <a:pPr marL="0" indent="0">
              <a:buNone/>
            </a:pPr>
            <a:r>
              <a:rPr lang="fr-FR" sz="8300" dirty="0"/>
              <a:t>A foyer fermé </a:t>
            </a:r>
          </a:p>
          <a:p>
            <a:r>
              <a:rPr lang="fr-FR" dirty="0" smtClean="0"/>
              <a:t> </a:t>
            </a:r>
            <a:r>
              <a:rPr lang="fr-FR" dirty="0"/>
              <a:t>Brochage et vissage</a:t>
            </a:r>
          </a:p>
          <a:p>
            <a:r>
              <a:rPr lang="fr-FR" dirty="0"/>
              <a:t> Enclouage</a:t>
            </a:r>
          </a:p>
          <a:p>
            <a:r>
              <a:rPr lang="fr-FR" dirty="0"/>
              <a:t> Fixateur externe</a:t>
            </a:r>
          </a:p>
          <a:p>
            <a:pPr marL="0" indent="0">
              <a:buNone/>
            </a:pPr>
            <a:r>
              <a:rPr lang="fr-FR" sz="8300" dirty="0"/>
              <a:t>A ciel ouvert</a:t>
            </a:r>
          </a:p>
          <a:p>
            <a:r>
              <a:rPr lang="fr-FR" dirty="0"/>
              <a:t> Vissage</a:t>
            </a:r>
          </a:p>
          <a:p>
            <a:r>
              <a:rPr lang="fr-FR" dirty="0"/>
              <a:t> Plaque vissée</a:t>
            </a:r>
          </a:p>
          <a:p>
            <a:r>
              <a:rPr lang="fr-FR" dirty="0"/>
              <a:t> Prothèse</a:t>
            </a:r>
          </a:p>
        </p:txBody>
      </p:sp>
    </p:spTree>
    <p:extLst>
      <p:ext uri="{BB962C8B-B14F-4D97-AF65-F5344CB8AC3E}">
        <p14:creationId xmlns="" xmlns:p14="http://schemas.microsoft.com/office/powerpoint/2010/main" val="546155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539" y="1384683"/>
            <a:ext cx="4900250" cy="4199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799" y="1384683"/>
            <a:ext cx="5067157" cy="4199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798" y="7074883"/>
            <a:ext cx="6002357" cy="3816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971693" y="10891739"/>
            <a:ext cx="17952244" cy="1384685"/>
          </a:xfrm>
        </p:spPr>
        <p:txBody>
          <a:bodyPr>
            <a:normAutofit/>
          </a:bodyPr>
          <a:lstStyle/>
          <a:p>
            <a:r>
              <a:rPr lang="fr-FR" sz="5700" dirty="0"/>
              <a:t>direct</a:t>
            </a: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201539" y="5690199"/>
            <a:ext cx="17337632" cy="1384685"/>
          </a:xfrm>
          <a:prstGeom prst="rect">
            <a:avLst/>
          </a:prstGeom>
        </p:spPr>
        <p:txBody>
          <a:bodyPr vert="horz" lIns="186090" tIns="93045" rIns="186090" bIns="93045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5700" dirty="0" smtClean="0"/>
              <a:t>indirect</a:t>
            </a:r>
            <a:endParaRPr lang="fr-FR" sz="5700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9211" y="470240"/>
            <a:ext cx="5339962" cy="5219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7118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9757" y="3682942"/>
            <a:ext cx="3974626" cy="8327982"/>
          </a:xfrm>
          <a:prstGeom prst="rect">
            <a:avLst/>
          </a:prstGeom>
          <a:ln w="127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" name="Picture 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89138" y="1063272"/>
            <a:ext cx="11410619" cy="3969740"/>
          </a:xfrm>
          <a:prstGeom prst="rect">
            <a:avLst/>
          </a:prstGeom>
          <a:noFill/>
          <a:ln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8" name="Picture 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4007" y="6058307"/>
            <a:ext cx="4453431" cy="5468250"/>
          </a:xfrm>
          <a:prstGeom prst="rect">
            <a:avLst/>
          </a:prstGeom>
          <a:noFill/>
          <a:ln>
            <a:solidFill>
              <a:srgbClr val="FFFFFF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989057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20176"/>
            <a:ext cx="17952244" cy="2103173"/>
          </a:xfrm>
        </p:spPr>
        <p:txBody>
          <a:bodyPr/>
          <a:lstStyle/>
          <a:p>
            <a:r>
              <a:rPr lang="fr-FR" dirty="0"/>
              <a:t>méthodes de traitement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579025"/>
            <a:ext cx="17952244" cy="10842635"/>
          </a:xfrm>
        </p:spPr>
        <p:txBody>
          <a:bodyPr>
            <a:normAutofit fontScale="70000" lnSpcReduction="20000"/>
          </a:bodyPr>
          <a:lstStyle/>
          <a:p>
            <a:r>
              <a:rPr lang="fr-FR" sz="14900" dirty="0"/>
              <a:t>- Chirurgical :</a:t>
            </a:r>
          </a:p>
          <a:p>
            <a:pPr marL="0" indent="0">
              <a:buNone/>
            </a:pPr>
            <a:r>
              <a:rPr lang="fr-FR" sz="11800" u="sng" dirty="0"/>
              <a:t>1-Ostéosynthèse :</a:t>
            </a:r>
          </a:p>
          <a:p>
            <a:pPr marL="0" indent="0">
              <a:buNone/>
            </a:pPr>
            <a:r>
              <a:rPr lang="fr-FR" dirty="0" smtClean="0"/>
              <a:t> </a:t>
            </a:r>
            <a:r>
              <a:rPr lang="fr-FR" sz="11800" dirty="0"/>
              <a:t>à foyer fermé : </a:t>
            </a:r>
            <a:r>
              <a:rPr lang="fr-FR" dirty="0" err="1" smtClean="0"/>
              <a:t>ampliphicateur</a:t>
            </a:r>
            <a:r>
              <a:rPr lang="fr-FR" dirty="0" smtClean="0"/>
              <a:t> de brillance</a:t>
            </a:r>
            <a:endParaRPr lang="fr-FR" dirty="0"/>
          </a:p>
          <a:p>
            <a:r>
              <a:rPr lang="fr-FR" dirty="0"/>
              <a:t>o enclouage centromédullaire</a:t>
            </a:r>
          </a:p>
          <a:p>
            <a:r>
              <a:rPr lang="fr-FR" dirty="0"/>
              <a:t>o Fixateur externe</a:t>
            </a:r>
          </a:p>
          <a:p>
            <a:r>
              <a:rPr lang="fr-FR" dirty="0"/>
              <a:t>o Brochage </a:t>
            </a:r>
            <a:r>
              <a:rPr lang="fr-FR" dirty="0" err="1" smtClean="0"/>
              <a:t>percutané</a:t>
            </a:r>
            <a:r>
              <a:rPr lang="fr-FR" dirty="0" err="1"/>
              <a:t>o</a:t>
            </a:r>
            <a:r>
              <a:rPr lang="fr-FR" dirty="0"/>
              <a:t> </a:t>
            </a:r>
            <a:endParaRPr lang="fr-FR" dirty="0" smtClean="0"/>
          </a:p>
          <a:p>
            <a:r>
              <a:rPr lang="fr-FR" dirty="0" smtClean="0"/>
              <a:t>Vissage </a:t>
            </a:r>
            <a:r>
              <a:rPr lang="fr-FR" dirty="0"/>
              <a:t>seul</a:t>
            </a:r>
          </a:p>
          <a:p>
            <a:pPr marL="0" indent="0">
              <a:buNone/>
            </a:pPr>
            <a:r>
              <a:rPr lang="fr-FR" sz="11800" dirty="0"/>
              <a:t>A foyer ouvert :</a:t>
            </a:r>
          </a:p>
          <a:p>
            <a:r>
              <a:rPr lang="fr-FR" dirty="0" smtClean="0"/>
              <a:t>o </a:t>
            </a:r>
            <a:r>
              <a:rPr lang="fr-FR" dirty="0"/>
              <a:t>Vis-plaque</a:t>
            </a:r>
          </a:p>
          <a:p>
            <a:r>
              <a:rPr lang="fr-FR" dirty="0"/>
              <a:t>o Brochage haubanage </a:t>
            </a:r>
            <a:r>
              <a:rPr lang="fr-FR" dirty="0" smtClean="0"/>
              <a:t>:</a:t>
            </a:r>
          </a:p>
          <a:p>
            <a:r>
              <a:rPr lang="fr-FR" dirty="0" smtClean="0"/>
              <a:t>o </a:t>
            </a:r>
            <a:r>
              <a:rPr lang="fr-FR" dirty="0"/>
              <a:t>Fixateur interne (récent, plaque à vis verrouillées)</a:t>
            </a:r>
          </a:p>
        </p:txBody>
      </p:sp>
    </p:spTree>
    <p:extLst>
      <p:ext uri="{BB962C8B-B14F-4D97-AF65-F5344CB8AC3E}">
        <p14:creationId xmlns="" xmlns:p14="http://schemas.microsoft.com/office/powerpoint/2010/main" val="21523893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58108" y="1897956"/>
            <a:ext cx="2861450" cy="8962299"/>
          </a:xfrm>
          <a:noFill/>
          <a:ln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452" y="1746506"/>
            <a:ext cx="4190242" cy="911375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1937" y="2167140"/>
            <a:ext cx="4591951" cy="869311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013462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3717" y="6398188"/>
            <a:ext cx="10212416" cy="5205353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33" y="886121"/>
            <a:ext cx="9724132" cy="551206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628791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20176"/>
            <a:ext cx="17952244" cy="2103173"/>
          </a:xfrm>
        </p:spPr>
        <p:txBody>
          <a:bodyPr>
            <a:normAutofit/>
          </a:bodyPr>
          <a:lstStyle/>
          <a:p>
            <a:r>
              <a:rPr lang="fr-FR" dirty="0"/>
              <a:t>méthodes de traitement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557972"/>
            <a:ext cx="17952244" cy="9714453"/>
          </a:xfrm>
        </p:spPr>
        <p:txBody>
          <a:bodyPr>
            <a:normAutofit/>
          </a:bodyPr>
          <a:lstStyle/>
          <a:p>
            <a:r>
              <a:rPr lang="fr-FR" sz="8800" dirty="0"/>
              <a:t>- Chirurgical </a:t>
            </a:r>
          </a:p>
          <a:p>
            <a:pPr marL="0" indent="0">
              <a:buNone/>
            </a:pPr>
            <a:r>
              <a:rPr lang="fr-FR" u="sng" dirty="0" smtClean="0"/>
              <a:t>2-Traitement </a:t>
            </a:r>
            <a:r>
              <a:rPr lang="fr-FR" u="sng" dirty="0"/>
              <a:t>non conservateur :</a:t>
            </a:r>
          </a:p>
          <a:p>
            <a:pPr>
              <a:buFontTx/>
              <a:buChar char="-"/>
            </a:pPr>
            <a:r>
              <a:rPr lang="fr-FR" dirty="0" smtClean="0"/>
              <a:t>Arthroplastie </a:t>
            </a:r>
            <a:r>
              <a:rPr lang="fr-FR" dirty="0"/>
              <a:t>= remplacement d’une articulation par une prothèse </a:t>
            </a:r>
            <a:r>
              <a:rPr lang="fr-FR" dirty="0" smtClean="0"/>
              <a:t>:</a:t>
            </a:r>
          </a:p>
          <a:p>
            <a:pPr marL="0" indent="0">
              <a:buNone/>
            </a:pPr>
            <a:r>
              <a:rPr lang="fr-FR" sz="5300" dirty="0"/>
              <a:t>Prothèse de hanche (intermédiaire ou totale)</a:t>
            </a:r>
          </a:p>
          <a:p>
            <a:pPr marL="0" indent="0">
              <a:buNone/>
            </a:pPr>
            <a:r>
              <a:rPr lang="fr-FR" sz="5300" dirty="0"/>
              <a:t>Prothèse d’épaule</a:t>
            </a:r>
          </a:p>
          <a:p>
            <a:pPr marL="0" indent="0">
              <a:buNone/>
            </a:pPr>
            <a:r>
              <a:rPr lang="fr-FR" sz="5300" dirty="0"/>
              <a:t>Prothèse de coude</a:t>
            </a:r>
          </a:p>
        </p:txBody>
      </p:sp>
    </p:spTree>
    <p:extLst>
      <p:ext uri="{BB962C8B-B14F-4D97-AF65-F5344CB8AC3E}">
        <p14:creationId xmlns="" xmlns:p14="http://schemas.microsoft.com/office/powerpoint/2010/main" val="39435222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0"/>
            <a:ext cx="17952244" cy="2103173"/>
          </a:xfrm>
        </p:spPr>
        <p:txBody>
          <a:bodyPr/>
          <a:lstStyle/>
          <a:p>
            <a:r>
              <a:rPr lang="fr-FR" dirty="0"/>
              <a:t>Conclusion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2103174"/>
            <a:ext cx="17952244" cy="8327982"/>
          </a:xfrm>
        </p:spPr>
        <p:txBody>
          <a:bodyPr>
            <a:normAutofit/>
          </a:bodyPr>
          <a:lstStyle/>
          <a:p>
            <a:r>
              <a:rPr lang="fr-FR" dirty="0"/>
              <a:t>La fracture </a:t>
            </a:r>
            <a:r>
              <a:rPr lang="fr-FR" dirty="0" smtClean="0"/>
              <a:t>:</a:t>
            </a:r>
          </a:p>
          <a:p>
            <a:pPr marL="0" indent="0">
              <a:buNone/>
            </a:pPr>
            <a:r>
              <a:rPr lang="fr-FR" dirty="0" smtClean="0"/>
              <a:t>- anat-path.</a:t>
            </a:r>
            <a:endParaRPr lang="fr-FR" dirty="0"/>
          </a:p>
          <a:p>
            <a:pPr>
              <a:buFontTx/>
              <a:buChar char="-"/>
            </a:pPr>
            <a:r>
              <a:rPr lang="fr-FR" dirty="0" smtClean="0"/>
              <a:t>Complications .</a:t>
            </a:r>
            <a:endParaRPr lang="fr-FR" dirty="0"/>
          </a:p>
          <a:p>
            <a:r>
              <a:rPr lang="fr-FR" dirty="0" smtClean="0"/>
              <a:t>Traitement :</a:t>
            </a:r>
          </a:p>
          <a:p>
            <a:pPr marL="0" indent="0">
              <a:buNone/>
            </a:pPr>
            <a:r>
              <a:rPr lang="fr-FR" dirty="0"/>
              <a:t>R</a:t>
            </a:r>
            <a:r>
              <a:rPr lang="fr-FR" dirty="0" smtClean="0"/>
              <a:t>écupérer </a:t>
            </a:r>
            <a:r>
              <a:rPr lang="fr-FR" dirty="0"/>
              <a:t>la fonctionnalité du </a:t>
            </a:r>
            <a:r>
              <a:rPr lang="fr-FR" dirty="0" smtClean="0"/>
              <a:t>membre</a:t>
            </a:r>
          </a:p>
          <a:p>
            <a:pPr marL="0" indent="0">
              <a:buNone/>
            </a:pPr>
            <a:r>
              <a:rPr lang="fr-FR" dirty="0" smtClean="0"/>
              <a:t>Eviter les complications de décubitus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38109303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0"/>
            <a:ext cx="17952244" cy="2103173"/>
          </a:xfrm>
        </p:spPr>
        <p:txBody>
          <a:bodyPr/>
          <a:lstStyle/>
          <a:p>
            <a:r>
              <a:rPr lang="fr-FR" dirty="0" smtClean="0"/>
              <a:t>entorse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494811"/>
            <a:ext cx="17952244" cy="9777614"/>
          </a:xfrm>
        </p:spPr>
        <p:txBody>
          <a:bodyPr>
            <a:normAutofit/>
          </a:bodyPr>
          <a:lstStyle/>
          <a:p>
            <a:r>
              <a:rPr lang="fr-FR" dirty="0"/>
              <a:t>1)</a:t>
            </a:r>
            <a:r>
              <a:rPr lang="fr-FR" dirty="0" smtClean="0"/>
              <a:t>Définition= </a:t>
            </a:r>
          </a:p>
          <a:p>
            <a:pPr marL="0" indent="0">
              <a:buNone/>
            </a:pPr>
            <a:r>
              <a:rPr lang="fr-FR" dirty="0" smtClean="0"/>
              <a:t>lésion </a:t>
            </a:r>
            <a:r>
              <a:rPr lang="fr-FR" dirty="0"/>
              <a:t>traumatique d’une articulation avec élongation ou rupture ligamentaire.</a:t>
            </a:r>
          </a:p>
          <a:p>
            <a:pPr marL="0" indent="0">
              <a:buNone/>
            </a:pPr>
            <a:r>
              <a:rPr lang="fr-FR" dirty="0"/>
              <a:t>C’est une atteinte des parties molles.</a:t>
            </a:r>
          </a:p>
          <a:p>
            <a:r>
              <a:rPr lang="fr-FR" dirty="0"/>
              <a:t> Bénigne </a:t>
            </a:r>
            <a:r>
              <a:rPr lang="fr-FR" dirty="0" smtClean="0"/>
              <a:t>= Ligament </a:t>
            </a:r>
            <a:r>
              <a:rPr lang="fr-FR" dirty="0"/>
              <a:t>allongé</a:t>
            </a:r>
          </a:p>
          <a:p>
            <a:r>
              <a:rPr lang="fr-FR" dirty="0"/>
              <a:t> Grave </a:t>
            </a:r>
            <a:r>
              <a:rPr lang="fr-FR" dirty="0" smtClean="0"/>
              <a:t>= Ligament </a:t>
            </a:r>
            <a:r>
              <a:rPr lang="fr-FR" dirty="0"/>
              <a:t>rompu</a:t>
            </a:r>
          </a:p>
        </p:txBody>
      </p:sp>
    </p:spTree>
    <p:extLst>
      <p:ext uri="{BB962C8B-B14F-4D97-AF65-F5344CB8AC3E}">
        <p14:creationId xmlns="" xmlns:p14="http://schemas.microsoft.com/office/powerpoint/2010/main" val="32507915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41230"/>
            <a:ext cx="17952244" cy="2103173"/>
          </a:xfrm>
        </p:spPr>
        <p:txBody>
          <a:bodyPr/>
          <a:lstStyle/>
          <a:p>
            <a:r>
              <a:rPr lang="fr-FR" dirty="0"/>
              <a:t>entorse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642187"/>
            <a:ext cx="17952244" cy="9630238"/>
          </a:xfrm>
        </p:spPr>
        <p:txBody>
          <a:bodyPr>
            <a:normAutofit/>
          </a:bodyPr>
          <a:lstStyle/>
          <a:p>
            <a:r>
              <a:rPr lang="fr-FR" dirty="0"/>
              <a:t>2)Signes</a:t>
            </a:r>
          </a:p>
          <a:p>
            <a:pPr marL="0" indent="0">
              <a:buNone/>
            </a:pPr>
            <a:r>
              <a:rPr lang="fr-FR" dirty="0"/>
              <a:t>- Douleur</a:t>
            </a:r>
          </a:p>
          <a:p>
            <a:pPr marL="0" indent="0">
              <a:buNone/>
            </a:pPr>
            <a:r>
              <a:rPr lang="fr-FR" dirty="0"/>
              <a:t>- Impotence fonctionnelle</a:t>
            </a:r>
          </a:p>
          <a:p>
            <a:pPr>
              <a:buFontTx/>
              <a:buChar char="-"/>
            </a:pPr>
            <a:r>
              <a:rPr lang="fr-FR" dirty="0" err="1" smtClean="0"/>
              <a:t>Oedème</a:t>
            </a:r>
            <a:r>
              <a:rPr lang="fr-FR" dirty="0" smtClean="0"/>
              <a:t> </a:t>
            </a:r>
            <a:r>
              <a:rPr lang="fr-FR" dirty="0"/>
              <a:t>en général </a:t>
            </a:r>
            <a:r>
              <a:rPr lang="fr-FR" dirty="0" smtClean="0"/>
              <a:t>inflammatoire: Rougeur,</a:t>
            </a:r>
            <a:r>
              <a:rPr lang="fr-FR" dirty="0"/>
              <a:t> </a:t>
            </a:r>
            <a:r>
              <a:rPr lang="fr-FR" dirty="0" smtClean="0"/>
              <a:t>Chaud </a:t>
            </a:r>
            <a:r>
              <a:rPr lang="fr-FR" dirty="0"/>
              <a:t>à la palpation</a:t>
            </a:r>
          </a:p>
        </p:txBody>
      </p:sp>
    </p:spTree>
    <p:extLst>
      <p:ext uri="{BB962C8B-B14F-4D97-AF65-F5344CB8AC3E}">
        <p14:creationId xmlns="" xmlns:p14="http://schemas.microsoft.com/office/powerpoint/2010/main" val="165053747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62284"/>
            <a:ext cx="17952244" cy="2103173"/>
          </a:xfrm>
        </p:spPr>
        <p:txBody>
          <a:bodyPr/>
          <a:lstStyle/>
          <a:p>
            <a:r>
              <a:rPr lang="fr-FR" dirty="0"/>
              <a:t>entorse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431649"/>
            <a:ext cx="17952244" cy="9840776"/>
          </a:xfrm>
        </p:spPr>
        <p:txBody>
          <a:bodyPr/>
          <a:lstStyle/>
          <a:p>
            <a:r>
              <a:rPr lang="fr-FR" dirty="0"/>
              <a:t>3)Traitement</a:t>
            </a:r>
          </a:p>
          <a:p>
            <a:pPr marL="0" indent="0">
              <a:buNone/>
            </a:pPr>
            <a:r>
              <a:rPr lang="fr-FR" dirty="0"/>
              <a:t>- Fonctionnel +++ (rééducation + orthèse)</a:t>
            </a:r>
          </a:p>
          <a:p>
            <a:pPr marL="0" indent="0">
              <a:buNone/>
            </a:pPr>
            <a:r>
              <a:rPr lang="fr-FR" dirty="0"/>
              <a:t>- Orthopédique : immobilisation plâtrée</a:t>
            </a:r>
          </a:p>
          <a:p>
            <a:pPr marL="0" indent="0">
              <a:buNone/>
            </a:pPr>
            <a:r>
              <a:rPr lang="fr-FR" dirty="0"/>
              <a:t>- Chirurgical : rare, suture, plastie, transfert ou greffe </a:t>
            </a:r>
            <a:r>
              <a:rPr lang="fr-FR" dirty="0" smtClean="0"/>
              <a:t>ligamentaire (entorse grave)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96647718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36534" r="-36534"/>
          <a:stretch>
            <a:fillRect/>
          </a:stretch>
        </p:blipFill>
        <p:spPr>
          <a:xfrm>
            <a:off x="-1978182" y="564513"/>
            <a:ext cx="13828991" cy="6510371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33CC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10199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3519" y="564511"/>
            <a:ext cx="7199597" cy="7369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161" y="7419527"/>
            <a:ext cx="14793979" cy="5000878"/>
          </a:xfrm>
          <a:prstGeom prst="rect">
            <a:avLst/>
          </a:prstGeom>
          <a:noFill/>
          <a:ln w="2857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158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xit" presetSubtype="0" accel="100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0"/>
            <a:ext cx="17952244" cy="2103173"/>
          </a:xfrm>
        </p:spPr>
        <p:txBody>
          <a:bodyPr/>
          <a:lstStyle/>
          <a:p>
            <a:r>
              <a:rPr lang="fr-FR" dirty="0"/>
              <a:t>Circonstances étiologiques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915885"/>
            <a:ext cx="17952244" cy="9726789"/>
          </a:xfrm>
        </p:spPr>
        <p:txBody>
          <a:bodyPr>
            <a:normAutofit fontScale="92500"/>
          </a:bodyPr>
          <a:lstStyle/>
          <a:p>
            <a:r>
              <a:rPr lang="fr-FR" dirty="0"/>
              <a:t>Très variables : </a:t>
            </a:r>
            <a:endParaRPr lang="fr-FR" dirty="0" smtClean="0"/>
          </a:p>
          <a:p>
            <a:pPr marL="0" indent="0">
              <a:buNone/>
            </a:pPr>
            <a:r>
              <a:rPr lang="fr-FR" dirty="0"/>
              <a:t>-</a:t>
            </a:r>
            <a:r>
              <a:rPr lang="fr-FR" dirty="0" smtClean="0"/>
              <a:t>Accidents </a:t>
            </a:r>
            <a:r>
              <a:rPr lang="fr-FR" dirty="0"/>
              <a:t>de la route (polytraumatisme : (les fractures passe après </a:t>
            </a:r>
            <a:r>
              <a:rPr lang="fr-FR" dirty="0" smtClean="0"/>
              <a:t>les traumatismes </a:t>
            </a:r>
            <a:r>
              <a:rPr lang="fr-FR" dirty="0"/>
              <a:t>du thorax et abdominal))</a:t>
            </a:r>
          </a:p>
          <a:p>
            <a:pPr marL="0" indent="0">
              <a:buNone/>
            </a:pPr>
            <a:r>
              <a:rPr lang="fr-FR" dirty="0"/>
              <a:t>- Accidents du travail (chute d’un </a:t>
            </a:r>
            <a:r>
              <a:rPr lang="fr-FR" dirty="0" smtClean="0"/>
              <a:t>lieu </a:t>
            </a:r>
            <a:r>
              <a:rPr lang="fr-FR" dirty="0" err="1" smtClean="0"/>
              <a:t>élevé,écrasement</a:t>
            </a:r>
            <a:r>
              <a:rPr lang="fr-FR" dirty="0" smtClean="0"/>
              <a:t>)</a:t>
            </a:r>
            <a:endParaRPr lang="fr-FR" dirty="0"/>
          </a:p>
          <a:p>
            <a:pPr marL="0" indent="0">
              <a:buNone/>
            </a:pPr>
            <a:r>
              <a:rPr lang="fr-FR" dirty="0"/>
              <a:t>- Accidents sportifs (ex : parachutes qui ne s’ouvre pas)</a:t>
            </a:r>
          </a:p>
          <a:p>
            <a:pPr marL="0" indent="0">
              <a:buNone/>
            </a:pPr>
            <a:r>
              <a:rPr lang="fr-FR" dirty="0"/>
              <a:t>- Chutes banales lors de la déambulation (surtout les personnes âgées)</a:t>
            </a:r>
          </a:p>
        </p:txBody>
      </p:sp>
    </p:spTree>
    <p:extLst>
      <p:ext uri="{BB962C8B-B14F-4D97-AF65-F5344CB8AC3E}">
        <p14:creationId xmlns="" xmlns:p14="http://schemas.microsoft.com/office/powerpoint/2010/main" val="244252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41230"/>
            <a:ext cx="17952244" cy="2103173"/>
          </a:xfrm>
        </p:spPr>
        <p:txBody>
          <a:bodyPr/>
          <a:lstStyle/>
          <a:p>
            <a:r>
              <a:rPr lang="fr-FR" dirty="0"/>
              <a:t>Luxation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99144" y="1810617"/>
            <a:ext cx="18892501" cy="9461809"/>
          </a:xfrm>
        </p:spPr>
        <p:txBody>
          <a:bodyPr>
            <a:normAutofit/>
          </a:bodyPr>
          <a:lstStyle/>
          <a:p>
            <a:r>
              <a:rPr lang="fr-FR" sz="9000" dirty="0"/>
              <a:t>perte de contact complète et permanente entre deux surfaces articulaires </a:t>
            </a:r>
          </a:p>
          <a:p>
            <a:r>
              <a:rPr lang="fr-FR" sz="9000" dirty="0"/>
              <a:t>réduction en urgence.</a:t>
            </a:r>
          </a:p>
        </p:txBody>
      </p:sp>
    </p:spTree>
    <p:extLst>
      <p:ext uri="{BB962C8B-B14F-4D97-AF65-F5344CB8AC3E}">
        <p14:creationId xmlns="" xmlns:p14="http://schemas.microsoft.com/office/powerpoint/2010/main" val="305129517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4795" y="5078504"/>
            <a:ext cx="9474796" cy="6765206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347" y="841269"/>
            <a:ext cx="9280867" cy="33884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19690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20176"/>
            <a:ext cx="17952244" cy="2103173"/>
          </a:xfrm>
        </p:spPr>
        <p:txBody>
          <a:bodyPr/>
          <a:lstStyle/>
          <a:p>
            <a:r>
              <a:rPr lang="fr-FR" dirty="0"/>
              <a:t>Diagnostic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789562"/>
            <a:ext cx="17952244" cy="9811004"/>
          </a:xfrm>
        </p:spPr>
        <p:txBody>
          <a:bodyPr>
            <a:normAutofit fontScale="92500" lnSpcReduction="10000"/>
          </a:bodyPr>
          <a:lstStyle/>
          <a:p>
            <a:r>
              <a:rPr lang="fr-FR" sz="8300" b="1" dirty="0"/>
              <a:t>- Clinique :</a:t>
            </a:r>
          </a:p>
          <a:p>
            <a:r>
              <a:rPr lang="fr-FR" dirty="0" smtClean="0"/>
              <a:t>Douleur </a:t>
            </a:r>
            <a:r>
              <a:rPr lang="fr-FR" dirty="0"/>
              <a:t>localisée post-traumatique (important de demander au patient </a:t>
            </a:r>
            <a:r>
              <a:rPr lang="fr-FR" dirty="0" smtClean="0"/>
              <a:t>ce qu’il </a:t>
            </a:r>
            <a:r>
              <a:rPr lang="fr-FR" dirty="0"/>
              <a:t>ressent et où sont localisées les douleurs)</a:t>
            </a:r>
          </a:p>
          <a:p>
            <a:r>
              <a:rPr lang="fr-FR" dirty="0" smtClean="0"/>
              <a:t> </a:t>
            </a:r>
            <a:r>
              <a:rPr lang="fr-FR" dirty="0"/>
              <a:t>Impotence </a:t>
            </a:r>
            <a:r>
              <a:rPr lang="fr-FR" dirty="0" smtClean="0"/>
              <a:t>fonctionnelle totale ou relative</a:t>
            </a:r>
            <a:endParaRPr lang="fr-FR" dirty="0"/>
          </a:p>
          <a:p>
            <a:r>
              <a:rPr lang="fr-FR" dirty="0" smtClean="0"/>
              <a:t> </a:t>
            </a:r>
            <a:r>
              <a:rPr lang="fr-FR" dirty="0"/>
              <a:t>Déformation </a:t>
            </a:r>
            <a:r>
              <a:rPr lang="fr-FR" dirty="0" smtClean="0"/>
              <a:t>( </a:t>
            </a:r>
            <a:r>
              <a:rPr lang="fr-FR" dirty="0"/>
              <a:t>fracture déplacée)</a:t>
            </a:r>
          </a:p>
          <a:p>
            <a:r>
              <a:rPr lang="fr-FR" sz="9400" b="1" dirty="0"/>
              <a:t>- Radiologique </a:t>
            </a:r>
            <a:r>
              <a:rPr lang="fr-FR" dirty="0"/>
              <a:t>:  </a:t>
            </a:r>
            <a:r>
              <a:rPr lang="fr-FR" dirty="0" err="1" smtClean="0"/>
              <a:t>anat-path</a:t>
            </a:r>
            <a:r>
              <a:rPr lang="fr-FR" dirty="0" smtClean="0"/>
              <a:t> des </a:t>
            </a:r>
            <a:r>
              <a:rPr lang="fr-FR" dirty="0"/>
              <a:t>fractures,</a:t>
            </a:r>
          </a:p>
          <a:p>
            <a:pPr marL="0" indent="0">
              <a:buNone/>
            </a:pPr>
            <a:r>
              <a:rPr lang="fr-FR" dirty="0" smtClean="0"/>
              <a:t> </a:t>
            </a:r>
            <a:r>
              <a:rPr lang="fr-FR" dirty="0"/>
              <a:t>RX du membre lésé de face et de profil prenant les articulations sus et </a:t>
            </a:r>
            <a:r>
              <a:rPr lang="fr-FR" dirty="0" smtClean="0"/>
              <a:t>sous jacentes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404463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97347" y="0"/>
            <a:ext cx="17952244" cy="2103173"/>
          </a:xfrm>
        </p:spPr>
        <p:txBody>
          <a:bodyPr/>
          <a:lstStyle/>
          <a:p>
            <a:r>
              <a:rPr lang="fr-FR" dirty="0"/>
              <a:t>Etude anatomique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7347" y="1873778"/>
            <a:ext cx="17952244" cy="9958379"/>
          </a:xfrm>
        </p:spPr>
        <p:txBody>
          <a:bodyPr>
            <a:normAutofit/>
          </a:bodyPr>
          <a:lstStyle/>
          <a:p>
            <a:r>
              <a:rPr lang="fr-FR" sz="7300" b="1" u="sng" dirty="0">
                <a:solidFill>
                  <a:srgbClr val="FFFF00"/>
                </a:solidFill>
              </a:rPr>
              <a:t>-  siège  :</a:t>
            </a:r>
          </a:p>
          <a:p>
            <a:pPr marL="0" indent="0">
              <a:buNone/>
            </a:pPr>
            <a:r>
              <a:rPr lang="fr-FR" dirty="0" smtClean="0"/>
              <a:t>Os </a:t>
            </a:r>
            <a:r>
              <a:rPr lang="fr-FR" dirty="0"/>
              <a:t>touché </a:t>
            </a:r>
            <a:r>
              <a:rPr lang="fr-FR" dirty="0" smtClean="0"/>
              <a:t> </a:t>
            </a:r>
            <a:r>
              <a:rPr lang="fr-FR" dirty="0"/>
              <a:t>: fémur, clavicule…</a:t>
            </a:r>
          </a:p>
          <a:p>
            <a:pPr marL="0" indent="0">
              <a:buNone/>
            </a:pPr>
            <a:r>
              <a:rPr lang="fr-FR" dirty="0" smtClean="0"/>
              <a:t>Localisation  </a:t>
            </a:r>
            <a:r>
              <a:rPr lang="fr-FR" dirty="0"/>
              <a:t>: diaphysaire, métaphysaire, </a:t>
            </a:r>
            <a:r>
              <a:rPr lang="fr-FR" dirty="0" err="1" smtClean="0"/>
              <a:t>épiphysaire</a:t>
            </a:r>
            <a:r>
              <a:rPr lang="fr-FR" dirty="0" smtClean="0"/>
              <a:t> , </a:t>
            </a:r>
            <a:r>
              <a:rPr lang="fr-FR" dirty="0" err="1" smtClean="0"/>
              <a:t>métaphyso</a:t>
            </a:r>
            <a:r>
              <a:rPr lang="fr-FR" dirty="0" err="1"/>
              <a:t>-</a:t>
            </a:r>
            <a:r>
              <a:rPr lang="fr-FR" dirty="0" err="1" smtClean="0"/>
              <a:t>épiphysaire</a:t>
            </a:r>
            <a:endParaRPr lang="fr-FR" dirty="0" smtClean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50495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7" descr="chouteau 196"/>
          <p:cNvSpPr>
            <a:spLocks noGrp="1" noChangeAspect="1" noChangeArrowheads="1"/>
          </p:cNvSpPr>
          <p:nvPr isPhoto="1"/>
        </p:nvSpPr>
        <p:spPr bwMode="auto">
          <a:xfrm>
            <a:off x="1737202" y="3394288"/>
            <a:ext cx="5353814" cy="7685346"/>
          </a:xfrm>
          <a:prstGeom prst="rect">
            <a:avLst/>
          </a:prstGeom>
          <a:blipFill dpi="0" rotWithShape="1">
            <a:blip r:embed="rId2"/>
            <a:srcRect/>
            <a:stretch>
              <a:fillRect b="-145"/>
            </a:stretch>
          </a:blip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6090" tIns="93045" rIns="186090" bIns="93045"/>
          <a:lstStyle/>
          <a:p>
            <a:endParaRPr lang="fr-FR"/>
          </a:p>
        </p:txBody>
      </p:sp>
      <p:sp>
        <p:nvSpPr>
          <p:cNvPr id="5" name="Rectangle 8" descr="chouteau 066"/>
          <p:cNvSpPr>
            <a:spLocks noGrp="1" noChangeAspect="1" noChangeArrowheads="1"/>
          </p:cNvSpPr>
          <p:nvPr isPhoto="1"/>
        </p:nvSpPr>
        <p:spPr bwMode="auto">
          <a:xfrm>
            <a:off x="7529800" y="3394288"/>
            <a:ext cx="5468094" cy="7685346"/>
          </a:xfrm>
          <a:prstGeom prst="rect">
            <a:avLst/>
          </a:prstGeom>
          <a:blipFill dpi="0" rotWithShape="1">
            <a:blip r:embed="rId3"/>
            <a:srcRect/>
            <a:stretch>
              <a:fillRect b="-63"/>
            </a:stretch>
          </a:blip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6090" tIns="93045" rIns="186090" bIns="93045"/>
          <a:lstStyle/>
          <a:p>
            <a:endParaRPr lang="fr-FR"/>
          </a:p>
        </p:txBody>
      </p:sp>
      <p:pic>
        <p:nvPicPr>
          <p:cNvPr id="6" name="Image 5" descr="fract%20Garden%20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426156" y="4637410"/>
            <a:ext cx="5921789" cy="512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556779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78433" r="-78433"/>
          <a:stretch>
            <a:fillRect/>
          </a:stretch>
        </p:blipFill>
        <p:spPr>
          <a:xfrm>
            <a:off x="-3566899" y="4092425"/>
            <a:ext cx="14956742" cy="7439974"/>
          </a:xfr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898314" y="4605842"/>
            <a:ext cx="6503533" cy="6169307"/>
          </a:xfrm>
          <a:prstGeom prst="rect">
            <a:avLst/>
          </a:prstGeom>
          <a:ln w="127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671" y="3960976"/>
            <a:ext cx="5824783" cy="7571423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6866568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1642</TotalTime>
  <Words>1068</Words>
  <Application>Microsoft Macintosh PowerPoint</Application>
  <PresentationFormat>Personnalisé</PresentationFormat>
  <Paragraphs>173</Paragraphs>
  <Slides>51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51</vt:i4>
      </vt:variant>
    </vt:vector>
  </HeadingPairs>
  <TitlesOfParts>
    <vt:vector size="52" baseType="lpstr">
      <vt:lpstr>Thème Office</vt:lpstr>
      <vt:lpstr>GENERALITES SUR LES FRACTURES</vt:lpstr>
      <vt:lpstr>Définition :</vt:lpstr>
      <vt:lpstr>Etiologie :</vt:lpstr>
      <vt:lpstr>direct</vt:lpstr>
      <vt:lpstr>Circonstances étiologiques :</vt:lpstr>
      <vt:lpstr>Diagnostic :</vt:lpstr>
      <vt:lpstr>Etude anatomique :</vt:lpstr>
      <vt:lpstr>Diapositive 8</vt:lpstr>
      <vt:lpstr>Diapositive 9</vt:lpstr>
      <vt:lpstr>Etude anatomique :</vt:lpstr>
      <vt:lpstr>Diapositive 11</vt:lpstr>
      <vt:lpstr>Diapositive 12</vt:lpstr>
      <vt:lpstr>Etude anatomique :</vt:lpstr>
      <vt:lpstr>Diapositive 14</vt:lpstr>
      <vt:lpstr>Diapositive 15</vt:lpstr>
      <vt:lpstr>Etude anatomique :</vt:lpstr>
      <vt:lpstr>Les complications</vt:lpstr>
      <vt:lpstr>Diapositive 18</vt:lpstr>
      <vt:lpstr>Diapositive 19</vt:lpstr>
      <vt:lpstr>Diapositive 20</vt:lpstr>
      <vt:lpstr>Les complications</vt:lpstr>
      <vt:lpstr>Les complications</vt:lpstr>
      <vt:lpstr>Diapositive 23</vt:lpstr>
      <vt:lpstr>Les complications</vt:lpstr>
      <vt:lpstr>Diapositive 25</vt:lpstr>
      <vt:lpstr>Les complications</vt:lpstr>
      <vt:lpstr>Diapositive 27</vt:lpstr>
      <vt:lpstr>Diapositive 28</vt:lpstr>
      <vt:lpstr>Les complications</vt:lpstr>
      <vt:lpstr>Diapositive 30</vt:lpstr>
      <vt:lpstr>Les complications</vt:lpstr>
      <vt:lpstr>FRACTURES PARTICULIERES</vt:lpstr>
      <vt:lpstr>Diapositive 33</vt:lpstr>
      <vt:lpstr>Principes de traitement :</vt:lpstr>
      <vt:lpstr>méthodes de traitement :</vt:lpstr>
      <vt:lpstr>méthodes de traitement :</vt:lpstr>
      <vt:lpstr>méthodes de traitement :</vt:lpstr>
      <vt:lpstr>Diapositive 38</vt:lpstr>
      <vt:lpstr>méthodes de traitement :</vt:lpstr>
      <vt:lpstr>Diapositive 40</vt:lpstr>
      <vt:lpstr>méthodes de traitement :</vt:lpstr>
      <vt:lpstr>Diapositive 42</vt:lpstr>
      <vt:lpstr>Diapositive 43</vt:lpstr>
      <vt:lpstr>méthodes de traitement :</vt:lpstr>
      <vt:lpstr>Conclusion :</vt:lpstr>
      <vt:lpstr>entorse</vt:lpstr>
      <vt:lpstr>entorse</vt:lpstr>
      <vt:lpstr>entorse</vt:lpstr>
      <vt:lpstr>Diapositive 49</vt:lpstr>
      <vt:lpstr>Luxation</vt:lpstr>
      <vt:lpstr>Diapositive 51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GENERALITES SUR LES FRACTURES</dc:title>
  <dc:creator>MacBook Air</dc:creator>
  <cp:lastModifiedBy>User</cp:lastModifiedBy>
  <cp:revision>95</cp:revision>
  <dcterms:created xsi:type="dcterms:W3CDTF">2014-05-12T07:53:07Z</dcterms:created>
  <dcterms:modified xsi:type="dcterms:W3CDTF">2019-04-09T21:46:17Z</dcterms:modified>
</cp:coreProperties>
</file>